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801600" cy="9601200" type="A3"/>
  <p:notesSz cx="9866313" cy="1429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5750"/>
    <a:srgbClr val="7DBFB4"/>
    <a:srgbClr val="E0F0EE"/>
    <a:srgbClr val="CCE6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3" d="100"/>
          <a:sy n="83" d="100"/>
        </p:scale>
        <p:origin x="145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FEE1AA6-6EC9-4B93-8921-2B252A35379F}" type="datetimeFigureOut">
              <a:rPr kumimoji="1" lang="ja-JP" altLang="en-US" smtClean="0"/>
              <a:t>2022/8/16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748E25-FBFB-4692-BF71-0B1DF4BE0B9B}" type="slidenum">
              <a:rPr kumimoji="1" lang="ja-JP" altLang="en-US" smtClean="0"/>
              <a:t>‹#›</a:t>
            </a:fld>
            <a:endParaRPr kumimoji="1" lang="ja-JP" altLang="en-US"/>
          </a:p>
        </p:txBody>
      </p:sp>
    </p:spTree>
    <p:extLst>
      <p:ext uri="{BB962C8B-B14F-4D97-AF65-F5344CB8AC3E}">
        <p14:creationId xmlns:p14="http://schemas.microsoft.com/office/powerpoint/2010/main" val="4051395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FEE1AA6-6EC9-4B93-8921-2B252A35379F}" type="datetimeFigureOut">
              <a:rPr kumimoji="1" lang="ja-JP" altLang="en-US" smtClean="0"/>
              <a:t>2022/8/16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748E25-FBFB-4692-BF71-0B1DF4BE0B9B}" type="slidenum">
              <a:rPr kumimoji="1" lang="ja-JP" altLang="en-US" smtClean="0"/>
              <a:t>‹#›</a:t>
            </a:fld>
            <a:endParaRPr kumimoji="1" lang="ja-JP" altLang="en-US"/>
          </a:p>
        </p:txBody>
      </p:sp>
    </p:spTree>
    <p:extLst>
      <p:ext uri="{BB962C8B-B14F-4D97-AF65-F5344CB8AC3E}">
        <p14:creationId xmlns:p14="http://schemas.microsoft.com/office/powerpoint/2010/main" val="2230390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FEE1AA6-6EC9-4B93-8921-2B252A35379F}" type="datetimeFigureOut">
              <a:rPr kumimoji="1" lang="ja-JP" altLang="en-US" smtClean="0"/>
              <a:t>2022/8/16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748E25-FBFB-4692-BF71-0B1DF4BE0B9B}" type="slidenum">
              <a:rPr kumimoji="1" lang="ja-JP" altLang="en-US" smtClean="0"/>
              <a:t>‹#›</a:t>
            </a:fld>
            <a:endParaRPr kumimoji="1" lang="ja-JP" altLang="en-US"/>
          </a:p>
        </p:txBody>
      </p:sp>
    </p:spTree>
    <p:extLst>
      <p:ext uri="{BB962C8B-B14F-4D97-AF65-F5344CB8AC3E}">
        <p14:creationId xmlns:p14="http://schemas.microsoft.com/office/powerpoint/2010/main" val="1372334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FEE1AA6-6EC9-4B93-8921-2B252A35379F}" type="datetimeFigureOut">
              <a:rPr kumimoji="1" lang="ja-JP" altLang="en-US" smtClean="0"/>
              <a:t>2022/8/16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748E25-FBFB-4692-BF71-0B1DF4BE0B9B}" type="slidenum">
              <a:rPr kumimoji="1" lang="ja-JP" altLang="en-US" smtClean="0"/>
              <a:t>‹#›</a:t>
            </a:fld>
            <a:endParaRPr kumimoji="1" lang="ja-JP" altLang="en-US"/>
          </a:p>
        </p:txBody>
      </p:sp>
    </p:spTree>
    <p:extLst>
      <p:ext uri="{BB962C8B-B14F-4D97-AF65-F5344CB8AC3E}">
        <p14:creationId xmlns:p14="http://schemas.microsoft.com/office/powerpoint/2010/main" val="1906033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FEE1AA6-6EC9-4B93-8921-2B252A35379F}" type="datetimeFigureOut">
              <a:rPr kumimoji="1" lang="ja-JP" altLang="en-US" smtClean="0"/>
              <a:t>2022/8/16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748E25-FBFB-4692-BF71-0B1DF4BE0B9B}" type="slidenum">
              <a:rPr kumimoji="1" lang="ja-JP" altLang="en-US" smtClean="0"/>
              <a:t>‹#›</a:t>
            </a:fld>
            <a:endParaRPr kumimoji="1" lang="ja-JP" altLang="en-US"/>
          </a:p>
        </p:txBody>
      </p:sp>
    </p:spTree>
    <p:extLst>
      <p:ext uri="{BB962C8B-B14F-4D97-AF65-F5344CB8AC3E}">
        <p14:creationId xmlns:p14="http://schemas.microsoft.com/office/powerpoint/2010/main" val="37420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FEE1AA6-6EC9-4B93-8921-2B252A35379F}" type="datetimeFigureOut">
              <a:rPr kumimoji="1" lang="ja-JP" altLang="en-US" smtClean="0"/>
              <a:t>2022/8/16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748E25-FBFB-4692-BF71-0B1DF4BE0B9B}" type="slidenum">
              <a:rPr kumimoji="1" lang="ja-JP" altLang="en-US" smtClean="0"/>
              <a:t>‹#›</a:t>
            </a:fld>
            <a:endParaRPr kumimoji="1" lang="ja-JP" altLang="en-US"/>
          </a:p>
        </p:txBody>
      </p:sp>
    </p:spTree>
    <p:extLst>
      <p:ext uri="{BB962C8B-B14F-4D97-AF65-F5344CB8AC3E}">
        <p14:creationId xmlns:p14="http://schemas.microsoft.com/office/powerpoint/2010/main" val="533357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FEE1AA6-6EC9-4B93-8921-2B252A35379F}" type="datetimeFigureOut">
              <a:rPr kumimoji="1" lang="ja-JP" altLang="en-US" smtClean="0"/>
              <a:t>2022/8/16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748E25-FBFB-4692-BF71-0B1DF4BE0B9B}" type="slidenum">
              <a:rPr kumimoji="1" lang="ja-JP" altLang="en-US" smtClean="0"/>
              <a:t>‹#›</a:t>
            </a:fld>
            <a:endParaRPr kumimoji="1" lang="ja-JP" altLang="en-US"/>
          </a:p>
        </p:txBody>
      </p:sp>
    </p:spTree>
    <p:extLst>
      <p:ext uri="{BB962C8B-B14F-4D97-AF65-F5344CB8AC3E}">
        <p14:creationId xmlns:p14="http://schemas.microsoft.com/office/powerpoint/2010/main" val="2455971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FEE1AA6-6EC9-4B93-8921-2B252A35379F}" type="datetimeFigureOut">
              <a:rPr kumimoji="1" lang="ja-JP" altLang="en-US" smtClean="0"/>
              <a:t>2022/8/16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748E25-FBFB-4692-BF71-0B1DF4BE0B9B}" type="slidenum">
              <a:rPr kumimoji="1" lang="ja-JP" altLang="en-US" smtClean="0"/>
              <a:t>‹#›</a:t>
            </a:fld>
            <a:endParaRPr kumimoji="1" lang="ja-JP" altLang="en-US"/>
          </a:p>
        </p:txBody>
      </p:sp>
    </p:spTree>
    <p:extLst>
      <p:ext uri="{BB962C8B-B14F-4D97-AF65-F5344CB8AC3E}">
        <p14:creationId xmlns:p14="http://schemas.microsoft.com/office/powerpoint/2010/main" val="1990778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E1AA6-6EC9-4B93-8921-2B252A35379F}" type="datetimeFigureOut">
              <a:rPr kumimoji="1" lang="ja-JP" altLang="en-US" smtClean="0"/>
              <a:t>2022/8/16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748E25-FBFB-4692-BF71-0B1DF4BE0B9B}" type="slidenum">
              <a:rPr kumimoji="1" lang="ja-JP" altLang="en-US" smtClean="0"/>
              <a:t>‹#›</a:t>
            </a:fld>
            <a:endParaRPr kumimoji="1" lang="ja-JP" altLang="en-US"/>
          </a:p>
        </p:txBody>
      </p:sp>
    </p:spTree>
    <p:extLst>
      <p:ext uri="{BB962C8B-B14F-4D97-AF65-F5344CB8AC3E}">
        <p14:creationId xmlns:p14="http://schemas.microsoft.com/office/powerpoint/2010/main" val="386002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FEE1AA6-6EC9-4B93-8921-2B252A35379F}" type="datetimeFigureOut">
              <a:rPr kumimoji="1" lang="ja-JP" altLang="en-US" smtClean="0"/>
              <a:t>2022/8/16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748E25-FBFB-4692-BF71-0B1DF4BE0B9B}" type="slidenum">
              <a:rPr kumimoji="1" lang="ja-JP" altLang="en-US" smtClean="0"/>
              <a:t>‹#›</a:t>
            </a:fld>
            <a:endParaRPr kumimoji="1" lang="ja-JP" altLang="en-US"/>
          </a:p>
        </p:txBody>
      </p:sp>
    </p:spTree>
    <p:extLst>
      <p:ext uri="{BB962C8B-B14F-4D97-AF65-F5344CB8AC3E}">
        <p14:creationId xmlns:p14="http://schemas.microsoft.com/office/powerpoint/2010/main" val="3391846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FEE1AA6-6EC9-4B93-8921-2B252A35379F}" type="datetimeFigureOut">
              <a:rPr kumimoji="1" lang="ja-JP" altLang="en-US" smtClean="0"/>
              <a:t>2022/8/16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748E25-FBFB-4692-BF71-0B1DF4BE0B9B}" type="slidenum">
              <a:rPr kumimoji="1" lang="ja-JP" altLang="en-US" smtClean="0"/>
              <a:t>‹#›</a:t>
            </a:fld>
            <a:endParaRPr kumimoji="1" lang="ja-JP" altLang="en-US"/>
          </a:p>
        </p:txBody>
      </p:sp>
    </p:spTree>
    <p:extLst>
      <p:ext uri="{BB962C8B-B14F-4D97-AF65-F5344CB8AC3E}">
        <p14:creationId xmlns:p14="http://schemas.microsoft.com/office/powerpoint/2010/main" val="637866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2FEE1AA6-6EC9-4B93-8921-2B252A35379F}" type="datetimeFigureOut">
              <a:rPr kumimoji="1" lang="ja-JP" altLang="en-US" smtClean="0"/>
              <a:t>2022/8/16</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D748E25-FBFB-4692-BF71-0B1DF4BE0B9B}" type="slidenum">
              <a:rPr kumimoji="1" lang="ja-JP" altLang="en-US" smtClean="0"/>
              <a:t>‹#›</a:t>
            </a:fld>
            <a:endParaRPr kumimoji="1" lang="ja-JP" altLang="en-US"/>
          </a:p>
        </p:txBody>
      </p:sp>
    </p:spTree>
    <p:extLst>
      <p:ext uri="{BB962C8B-B14F-4D97-AF65-F5344CB8AC3E}">
        <p14:creationId xmlns:p14="http://schemas.microsoft.com/office/powerpoint/2010/main" val="608201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nkyoseisaku@city.kashihara.nara.jp"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8570"/>
            <a:ext cx="10836000" cy="612000"/>
          </a:xfrm>
          <a:prstGeom prst="rect">
            <a:avLst/>
          </a:prstGeom>
          <a:gradFill flip="none" rotWithShape="1">
            <a:gsLst>
              <a:gs pos="84420">
                <a:srgbClr val="E3F1EF"/>
              </a:gs>
              <a:gs pos="71000">
                <a:srgbClr val="B6DBD5"/>
              </a:gs>
              <a:gs pos="100000">
                <a:schemeClr val="bg1"/>
              </a:gs>
              <a:gs pos="0">
                <a:srgbClr val="7DBFB4"/>
              </a:gs>
            </a:gsLst>
            <a:lin ang="0" scaled="1"/>
            <a:tileRect/>
          </a:gradFill>
          <a:ln>
            <a:noFill/>
          </a:ln>
        </p:spPr>
        <p:txBody>
          <a:bodyPr wrap="square" lIns="36000" tIns="36000" rIns="36000" bIns="36000" rtlCol="0" anchor="ctr">
            <a:spAutoFit/>
          </a:bodyPr>
          <a:lstStyle/>
          <a:p>
            <a:pPr algn="just"/>
            <a:r>
              <a:rPr kumimoji="1" lang="ja-JP" altLang="en-US" sz="2800" b="1" dirty="0">
                <a:solidFill>
                  <a:schemeClr val="bg1"/>
                </a:solidFill>
                <a:latin typeface="Yu Gothic UI" panose="020B0500000000000000" pitchFamily="50" charset="-128"/>
                <a:ea typeface="Yu Gothic UI" panose="020B0500000000000000" pitchFamily="50" charset="-128"/>
              </a:rPr>
              <a:t>　橿原市環境総合計画の</a:t>
            </a:r>
            <a:r>
              <a:rPr kumimoji="1" lang="ja-JP" altLang="en-US" sz="2800" b="1" dirty="0" smtClean="0">
                <a:solidFill>
                  <a:schemeClr val="bg1"/>
                </a:solidFill>
                <a:latin typeface="Yu Gothic UI" panose="020B0500000000000000" pitchFamily="50" charset="-128"/>
                <a:ea typeface="Yu Gothic UI" panose="020B0500000000000000" pitchFamily="50" charset="-128"/>
              </a:rPr>
              <a:t>新計画の策定について</a:t>
            </a:r>
            <a:endParaRPr kumimoji="1" lang="ja-JP" altLang="en-US" sz="2800" b="1" dirty="0">
              <a:solidFill>
                <a:schemeClr val="accent6">
                  <a:lumMod val="50000"/>
                </a:schemeClr>
              </a:solidFill>
              <a:latin typeface="Yu Gothic UI" panose="020B0500000000000000" pitchFamily="50" charset="-128"/>
              <a:ea typeface="Yu Gothic UI" panose="020B0500000000000000" pitchFamily="50" charset="-128"/>
            </a:endParaRPr>
          </a:p>
        </p:txBody>
      </p:sp>
      <p:sp>
        <p:nvSpPr>
          <p:cNvPr id="6" name="テキスト ボックス 5"/>
          <p:cNvSpPr txBox="1"/>
          <p:nvPr/>
        </p:nvSpPr>
        <p:spPr>
          <a:xfrm>
            <a:off x="10169286" y="89093"/>
            <a:ext cx="1810512" cy="461665"/>
          </a:xfrm>
          <a:prstGeom prst="rect">
            <a:avLst/>
          </a:prstGeom>
          <a:noFill/>
        </p:spPr>
        <p:txBody>
          <a:bodyPr wrap="square" rtlCol="0">
            <a:spAutoFit/>
          </a:bodyPr>
          <a:lstStyle/>
          <a:p>
            <a:r>
              <a:rPr kumimoji="1" lang="ja-JP" altLang="en-US" sz="2400" b="1" dirty="0">
                <a:gradFill flip="none" rotWithShape="1">
                  <a:gsLst>
                    <a:gs pos="100000">
                      <a:srgbClr val="D0E8E4"/>
                    </a:gs>
                    <a:gs pos="59000">
                      <a:srgbClr val="B6DBD5"/>
                    </a:gs>
                    <a:gs pos="0">
                      <a:srgbClr val="7DBFB4"/>
                    </a:gs>
                  </a:gsLst>
                  <a:lin ang="10800000" scaled="1"/>
                  <a:tileRect/>
                </a:gradFill>
                <a:latin typeface="Yu Gothic UI" panose="020B0500000000000000" pitchFamily="50" charset="-128"/>
                <a:ea typeface="Yu Gothic UI" panose="020B0500000000000000" pitchFamily="50" charset="-128"/>
              </a:rPr>
              <a:t>環境政策課</a:t>
            </a:r>
          </a:p>
        </p:txBody>
      </p:sp>
      <p:sp>
        <p:nvSpPr>
          <p:cNvPr id="8" name="タイトル 1"/>
          <p:cNvSpPr txBox="1">
            <a:spLocks/>
          </p:cNvSpPr>
          <p:nvPr/>
        </p:nvSpPr>
        <p:spPr>
          <a:xfrm>
            <a:off x="0" y="747546"/>
            <a:ext cx="2743200" cy="415384"/>
          </a:xfrm>
          <a:prstGeom prst="rect">
            <a:avLst/>
          </a:prstGeom>
        </p:spPr>
        <p:txBody>
          <a:bodyPr vert="horz" lIns="91440" tIns="45720" rIns="91440" bIns="45720" rtlCol="0" anchor="t">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b="1" dirty="0" smtClean="0">
                <a:solidFill>
                  <a:schemeClr val="tx1">
                    <a:lumMod val="75000"/>
                    <a:lumOff val="25000"/>
                  </a:schemeClr>
                </a:solidFill>
                <a:latin typeface="Yu Gothic UI" panose="020B0500000000000000" pitchFamily="50" charset="-128"/>
                <a:ea typeface="Yu Gothic UI" panose="020B0500000000000000" pitchFamily="50" charset="-128"/>
              </a:rPr>
              <a:t>１．新計画の策定について</a:t>
            </a:r>
            <a:endParaRPr lang="ja-JP" altLang="en-US" sz="1800" b="1" dirty="0">
              <a:solidFill>
                <a:schemeClr val="tx1">
                  <a:lumMod val="75000"/>
                  <a:lumOff val="25000"/>
                </a:schemeClr>
              </a:solidFill>
              <a:latin typeface="Yu Gothic UI" panose="020B0500000000000000" pitchFamily="50" charset="-128"/>
              <a:ea typeface="Yu Gothic UI" panose="020B0500000000000000" pitchFamily="50" charset="-128"/>
            </a:endParaRPr>
          </a:p>
        </p:txBody>
      </p:sp>
      <p:pic>
        <p:nvPicPr>
          <p:cNvPr id="13" name="図 12"/>
          <p:cNvPicPr>
            <a:picLocks noChangeAspect="1"/>
          </p:cNvPicPr>
          <p:nvPr/>
        </p:nvPicPr>
        <p:blipFill>
          <a:blip r:embed="rId2"/>
          <a:stretch>
            <a:fillRect/>
          </a:stretch>
        </p:blipFill>
        <p:spPr>
          <a:xfrm>
            <a:off x="5781600" y="3342223"/>
            <a:ext cx="7020000" cy="2884596"/>
          </a:xfrm>
          <a:prstGeom prst="rect">
            <a:avLst/>
          </a:prstGeom>
        </p:spPr>
      </p:pic>
      <p:sp>
        <p:nvSpPr>
          <p:cNvPr id="15" name="正方形/長方形 14"/>
          <p:cNvSpPr/>
          <p:nvPr/>
        </p:nvSpPr>
        <p:spPr>
          <a:xfrm>
            <a:off x="0" y="1159467"/>
            <a:ext cx="12335895" cy="954107"/>
          </a:xfrm>
          <a:prstGeom prst="rect">
            <a:avLst/>
          </a:prstGeom>
          <a:solidFill>
            <a:srgbClr val="E0F0EE"/>
          </a:solidFill>
        </p:spPr>
        <p:txBody>
          <a:bodyPr wrap="square">
            <a:spAutoFit/>
          </a:bodyPr>
          <a:lstStyle/>
          <a:p>
            <a:r>
              <a:rPr kumimoji="1" lang="ja-JP" altLang="en-US" sz="1400" dirty="0" smtClean="0"/>
              <a:t>　世界</a:t>
            </a:r>
            <a:r>
              <a:rPr kumimoji="1" lang="ja-JP" altLang="en-US" sz="1400" dirty="0"/>
              <a:t>では、地球環境の危機を反映してＳＤＧｓの採択やパリ協定の採択など、国際社会が一丸となって持続可能な社会の実現のための取り組みが加速しています</a:t>
            </a:r>
            <a:r>
              <a:rPr kumimoji="1" lang="ja-JP" altLang="en-US" sz="1400" dirty="0" smtClean="0"/>
              <a:t>。実際</a:t>
            </a:r>
            <a:r>
              <a:rPr kumimoji="1" lang="ja-JP" altLang="en-US" sz="1400" dirty="0"/>
              <a:t>に、地球温暖化による環境への影響が顕著になっており、巨大台風や猛暑などの異常気象が世界各地で起きています</a:t>
            </a:r>
            <a:r>
              <a:rPr kumimoji="1" lang="ja-JP" altLang="en-US" sz="1400" dirty="0" smtClean="0"/>
              <a:t>。その</a:t>
            </a:r>
            <a:r>
              <a:rPr kumimoji="1" lang="ja-JP" altLang="en-US" sz="1400" dirty="0"/>
              <a:t>ほかにも、海洋プラスチックごみによる生態系への影響についての懸念といった過去には顕在化していなかった問題も多数指摘されています</a:t>
            </a:r>
            <a:r>
              <a:rPr kumimoji="1" lang="ja-JP" altLang="en-US" sz="1400" dirty="0" smtClean="0"/>
              <a:t>。また</a:t>
            </a:r>
            <a:r>
              <a:rPr kumimoji="1" lang="ja-JP" altLang="en-US" sz="1400" dirty="0"/>
              <a:t>、新型コロナウイルス感染症への対応や、デジタルトランスフォーメーションの進展等私たちの生活にも大きな変化が訪れています。</a:t>
            </a:r>
            <a:endParaRPr kumimoji="1" lang="en-US" altLang="ja-JP" sz="1400" dirty="0"/>
          </a:p>
        </p:txBody>
      </p:sp>
      <p:sp>
        <p:nvSpPr>
          <p:cNvPr id="17" name="正方形/長方形 16"/>
          <p:cNvSpPr/>
          <p:nvPr/>
        </p:nvSpPr>
        <p:spPr>
          <a:xfrm>
            <a:off x="2281761" y="2367297"/>
            <a:ext cx="10054133" cy="523220"/>
          </a:xfrm>
          <a:prstGeom prst="rect">
            <a:avLst/>
          </a:prstGeom>
          <a:ln w="19050">
            <a:solidFill>
              <a:srgbClr val="7DBFB4"/>
            </a:solidFill>
          </a:ln>
        </p:spPr>
        <p:txBody>
          <a:bodyPr wrap="square">
            <a:spAutoFit/>
          </a:bodyPr>
          <a:lstStyle/>
          <a:p>
            <a:r>
              <a:rPr lang="ja-JP" altLang="en-US" sz="1400" dirty="0">
                <a:solidFill>
                  <a:srgbClr val="646464"/>
                </a:solidFill>
                <a:latin typeface="Yu Gothic UI" panose="020B0500000000000000" pitchFamily="50" charset="-128"/>
                <a:ea typeface="Yu Gothic UI" panose="020B0500000000000000" pitchFamily="50" charset="-128"/>
              </a:rPr>
              <a:t>こうした背景の下、多様化し、また複雑化する環境情勢に対して総合的に対応するため、複数の課題を統合的に解決するという</a:t>
            </a:r>
            <a:r>
              <a:rPr lang="en-US" altLang="ja-JP" sz="1400" dirty="0">
                <a:solidFill>
                  <a:srgbClr val="646464"/>
                </a:solidFill>
                <a:latin typeface="Yu Gothic UI" panose="020B0500000000000000" pitchFamily="50" charset="-128"/>
                <a:ea typeface="Yu Gothic UI" panose="020B0500000000000000" pitchFamily="50" charset="-128"/>
              </a:rPr>
              <a:t>SDG</a:t>
            </a:r>
            <a:r>
              <a:rPr lang="ja-JP" altLang="en-US" sz="1400" dirty="0" err="1">
                <a:solidFill>
                  <a:srgbClr val="646464"/>
                </a:solidFill>
                <a:latin typeface="Yu Gothic UI" panose="020B0500000000000000" pitchFamily="50" charset="-128"/>
                <a:ea typeface="Yu Gothic UI" panose="020B0500000000000000" pitchFamily="50" charset="-128"/>
              </a:rPr>
              <a:t>ｓ</a:t>
            </a:r>
            <a:r>
              <a:rPr lang="ja-JP" altLang="en-US" sz="1400" dirty="0">
                <a:solidFill>
                  <a:srgbClr val="646464"/>
                </a:solidFill>
                <a:latin typeface="Yu Gothic UI" panose="020B0500000000000000" pitchFamily="50" charset="-128"/>
                <a:ea typeface="Yu Gothic UI" panose="020B0500000000000000" pitchFamily="50" charset="-128"/>
              </a:rPr>
              <a:t>の考え方も活用し、新計画を策定するものです。</a:t>
            </a:r>
          </a:p>
        </p:txBody>
      </p:sp>
      <p:sp>
        <p:nvSpPr>
          <p:cNvPr id="19" name="テキスト ボックス 18"/>
          <p:cNvSpPr txBox="1"/>
          <p:nvPr/>
        </p:nvSpPr>
        <p:spPr>
          <a:xfrm>
            <a:off x="0" y="3562402"/>
            <a:ext cx="5555848" cy="2246769"/>
          </a:xfrm>
          <a:prstGeom prst="rect">
            <a:avLst/>
          </a:prstGeom>
          <a:solidFill>
            <a:srgbClr val="E0F0EE"/>
          </a:solidFill>
        </p:spPr>
        <p:txBody>
          <a:bodyPr wrap="square" rtlCol="0">
            <a:spAutoFit/>
          </a:bodyPr>
          <a:lstStyle/>
          <a:p>
            <a:pPr defTabSz="914400">
              <a:defRPr/>
            </a:pPr>
            <a:r>
              <a:rPr kumimoji="1" lang="ja-JP" altLang="en-US" sz="1400" dirty="0" smtClean="0">
                <a:latin typeface="Yu Gothic UI" panose="020B0500000000000000" pitchFamily="50" charset="-128"/>
                <a:ea typeface="Yu Gothic UI" panose="020B0500000000000000" pitchFamily="50" charset="-128"/>
              </a:rPr>
              <a:t>新計画については、令和</a:t>
            </a:r>
            <a:r>
              <a:rPr kumimoji="1" lang="en-US" altLang="ja-JP" sz="1400" dirty="0" smtClean="0">
                <a:latin typeface="Yu Gothic UI" panose="020B0500000000000000" pitchFamily="50" charset="-128"/>
                <a:ea typeface="Yu Gothic UI" panose="020B0500000000000000" pitchFamily="50" charset="-128"/>
              </a:rPr>
              <a:t>5</a:t>
            </a:r>
            <a:r>
              <a:rPr kumimoji="1" lang="ja-JP" altLang="en-US" sz="1400" dirty="0" smtClean="0">
                <a:latin typeface="Yu Gothic UI" panose="020B0500000000000000" pitchFamily="50" charset="-128"/>
                <a:ea typeface="Yu Gothic UI" panose="020B0500000000000000" pitchFamily="50" charset="-128"/>
              </a:rPr>
              <a:t>年</a:t>
            </a:r>
            <a:r>
              <a:rPr kumimoji="1" lang="en-US" altLang="ja-JP" sz="1400" dirty="0" smtClean="0">
                <a:latin typeface="Yu Gothic UI" panose="020B0500000000000000" pitchFamily="50" charset="-128"/>
                <a:ea typeface="Yu Gothic UI" panose="020B0500000000000000" pitchFamily="50" charset="-128"/>
              </a:rPr>
              <a:t>3</a:t>
            </a:r>
            <a:r>
              <a:rPr kumimoji="1" lang="ja-JP" altLang="en-US" sz="1400" dirty="0">
                <a:latin typeface="Yu Gothic UI" panose="020B0500000000000000" pitchFamily="50" charset="-128"/>
                <a:ea typeface="Yu Gothic UI" panose="020B0500000000000000" pitchFamily="50" charset="-128"/>
              </a:rPr>
              <a:t>月に公表し、令和</a:t>
            </a:r>
            <a:r>
              <a:rPr kumimoji="1" lang="en-US" altLang="ja-JP" sz="1400" dirty="0">
                <a:latin typeface="Yu Gothic UI" panose="020B0500000000000000" pitchFamily="50" charset="-128"/>
                <a:ea typeface="Yu Gothic UI" panose="020B0500000000000000" pitchFamily="50" charset="-128"/>
              </a:rPr>
              <a:t>5</a:t>
            </a:r>
            <a:r>
              <a:rPr kumimoji="1" lang="ja-JP" altLang="en-US" sz="1400" dirty="0">
                <a:latin typeface="Yu Gothic UI" panose="020B0500000000000000" pitchFamily="50" charset="-128"/>
                <a:ea typeface="Yu Gothic UI" panose="020B0500000000000000" pitchFamily="50" charset="-128"/>
              </a:rPr>
              <a:t>年</a:t>
            </a:r>
            <a:r>
              <a:rPr kumimoji="1" lang="en-US" altLang="ja-JP" sz="1400" dirty="0">
                <a:latin typeface="Yu Gothic UI" panose="020B0500000000000000" pitchFamily="50" charset="-128"/>
                <a:ea typeface="Yu Gothic UI" panose="020B0500000000000000" pitchFamily="50" charset="-128"/>
              </a:rPr>
              <a:t>4</a:t>
            </a:r>
            <a:r>
              <a:rPr kumimoji="1" lang="ja-JP" altLang="en-US" sz="1400" dirty="0">
                <a:latin typeface="Yu Gothic UI" panose="020B0500000000000000" pitchFamily="50" charset="-128"/>
                <a:ea typeface="Yu Gothic UI" panose="020B0500000000000000" pitchFamily="50" charset="-128"/>
              </a:rPr>
              <a:t>月に</a:t>
            </a:r>
            <a:r>
              <a:rPr kumimoji="1" lang="ja-JP" altLang="en-US" sz="1400" dirty="0" smtClean="0">
                <a:latin typeface="Yu Gothic UI" panose="020B0500000000000000" pitchFamily="50" charset="-128"/>
                <a:ea typeface="Yu Gothic UI" panose="020B0500000000000000" pitchFamily="50" charset="-128"/>
              </a:rPr>
              <a:t>運用開始予定です。また、その策定の</a:t>
            </a:r>
            <a:r>
              <a:rPr kumimoji="1" lang="ja-JP" altLang="en-US" sz="1400" dirty="0" smtClean="0">
                <a:latin typeface="Yu Gothic UI" panose="020B0500000000000000" pitchFamily="50" charset="-128"/>
                <a:ea typeface="Yu Gothic UI" panose="020B0500000000000000" pitchFamily="50" charset="-128"/>
              </a:rPr>
              <a:t>スケジュール</a:t>
            </a:r>
            <a:r>
              <a:rPr kumimoji="1" lang="ja-JP" altLang="en-US" sz="1400" dirty="0" smtClean="0">
                <a:latin typeface="Yu Gothic UI" panose="020B0500000000000000" pitchFamily="50" charset="-128"/>
                <a:ea typeface="Yu Gothic UI" panose="020B0500000000000000" pitchFamily="50" charset="-128"/>
              </a:rPr>
              <a:t>としては、下記手順を想定しております。</a:t>
            </a:r>
            <a:endParaRPr kumimoji="1" lang="en-US" altLang="ja-JP" sz="1400" dirty="0" smtClean="0">
              <a:latin typeface="Yu Gothic UI" panose="020B0500000000000000" pitchFamily="50" charset="-128"/>
              <a:ea typeface="Yu Gothic UI" panose="020B0500000000000000" pitchFamily="50" charset="-128"/>
            </a:endParaRPr>
          </a:p>
          <a:p>
            <a:pPr lvl="0" defTabSz="914400">
              <a:defRPr/>
            </a:pPr>
            <a:endParaRPr kumimoji="1" lang="en-US" altLang="ja-JP" sz="1400" dirty="0" smtClean="0">
              <a:latin typeface="Yu Gothic UI" panose="020B0500000000000000" pitchFamily="50" charset="-128"/>
              <a:ea typeface="Yu Gothic UI" panose="020B0500000000000000" pitchFamily="50" charset="-128"/>
            </a:endParaRPr>
          </a:p>
          <a:p>
            <a:pPr lvl="0" defTabSz="914400">
              <a:defRPr/>
            </a:pPr>
            <a:endParaRPr kumimoji="1" lang="en-US" altLang="ja-JP" sz="1400" dirty="0" smtClean="0">
              <a:latin typeface="Yu Gothic UI" panose="020B0500000000000000" pitchFamily="50" charset="-128"/>
              <a:ea typeface="Yu Gothic UI" panose="020B0500000000000000" pitchFamily="50" charset="-128"/>
            </a:endParaRPr>
          </a:p>
          <a:p>
            <a:pPr lvl="0" defTabSz="914400">
              <a:lnSpc>
                <a:spcPct val="150000"/>
              </a:lnSpc>
              <a:defRPr/>
            </a:pPr>
            <a:r>
              <a:rPr kumimoji="1" lang="ja-JP" altLang="en-US" sz="1400" dirty="0" smtClean="0">
                <a:latin typeface="Yu Gothic UI" panose="020B0500000000000000" pitchFamily="50" charset="-128"/>
                <a:ea typeface="Yu Gothic UI" panose="020B0500000000000000" pitchFamily="50" charset="-128"/>
              </a:rPr>
              <a:t>①今回</a:t>
            </a:r>
            <a:r>
              <a:rPr kumimoji="1" lang="ja-JP" altLang="en-US" sz="1400" dirty="0">
                <a:latin typeface="Yu Gothic UI" panose="020B0500000000000000" pitchFamily="50" charset="-128"/>
                <a:ea typeface="Yu Gothic UI" panose="020B0500000000000000" pitchFamily="50" charset="-128"/>
              </a:rPr>
              <a:t>の</a:t>
            </a:r>
            <a:r>
              <a:rPr kumimoji="1" lang="en-US" altLang="ja-JP" sz="1400" dirty="0" smtClean="0">
                <a:latin typeface="Yu Gothic UI" panose="020B0500000000000000" pitchFamily="50" charset="-128"/>
                <a:ea typeface="Yu Gothic UI" panose="020B0500000000000000" pitchFamily="50" charset="-128"/>
              </a:rPr>
              <a:t>8</a:t>
            </a:r>
            <a:r>
              <a:rPr kumimoji="1" lang="ja-JP" altLang="en-US" sz="1400" dirty="0" smtClean="0">
                <a:latin typeface="Yu Gothic UI" panose="020B0500000000000000" pitchFamily="50" charset="-128"/>
                <a:ea typeface="Yu Gothic UI" panose="020B0500000000000000" pitchFamily="50" charset="-128"/>
              </a:rPr>
              <a:t>月環境審議会にて骨子案について、意見を賜ります。</a:t>
            </a:r>
            <a:endParaRPr kumimoji="1" lang="en-US" altLang="ja-JP" sz="1400" dirty="0" smtClean="0">
              <a:latin typeface="Yu Gothic UI" panose="020B0500000000000000" pitchFamily="50" charset="-128"/>
              <a:ea typeface="Yu Gothic UI" panose="020B0500000000000000" pitchFamily="50" charset="-128"/>
            </a:endParaRPr>
          </a:p>
          <a:p>
            <a:pPr lvl="0" defTabSz="914400">
              <a:lnSpc>
                <a:spcPct val="150000"/>
              </a:lnSpc>
              <a:defRPr/>
            </a:pPr>
            <a:r>
              <a:rPr kumimoji="1" lang="ja-JP" altLang="en-US" sz="1400" dirty="0" smtClean="0">
                <a:latin typeface="Yu Gothic UI" panose="020B0500000000000000" pitchFamily="50" charset="-128"/>
                <a:ea typeface="Yu Gothic UI" panose="020B0500000000000000" pitchFamily="50" charset="-128"/>
              </a:rPr>
              <a:t>②</a:t>
            </a:r>
            <a:r>
              <a:rPr kumimoji="1" lang="en-US" altLang="ja-JP" sz="1400" dirty="0" smtClean="0">
                <a:latin typeface="Yu Gothic UI" panose="020B0500000000000000" pitchFamily="50" charset="-128"/>
                <a:ea typeface="Yu Gothic UI" panose="020B0500000000000000" pitchFamily="50" charset="-128"/>
              </a:rPr>
              <a:t>11</a:t>
            </a:r>
            <a:r>
              <a:rPr kumimoji="1" lang="ja-JP" altLang="en-US" sz="1400" dirty="0" smtClean="0">
                <a:latin typeface="Yu Gothic UI" panose="020B0500000000000000" pitchFamily="50" charset="-128"/>
                <a:ea typeface="Yu Gothic UI" panose="020B0500000000000000" pitchFamily="50" charset="-128"/>
              </a:rPr>
              <a:t>月に予定しております第</a:t>
            </a:r>
            <a:r>
              <a:rPr kumimoji="1" lang="en-US" altLang="ja-JP" sz="1400" dirty="0" smtClean="0">
                <a:latin typeface="Yu Gothic UI" panose="020B0500000000000000" pitchFamily="50" charset="-128"/>
                <a:ea typeface="Yu Gothic UI" panose="020B0500000000000000" pitchFamily="50" charset="-128"/>
              </a:rPr>
              <a:t>2</a:t>
            </a:r>
            <a:r>
              <a:rPr kumimoji="1" lang="ja-JP" altLang="en-US" sz="1400" dirty="0" smtClean="0">
                <a:latin typeface="Yu Gothic UI" panose="020B0500000000000000" pitchFamily="50" charset="-128"/>
                <a:ea typeface="Yu Gothic UI" panose="020B0500000000000000" pitchFamily="50" charset="-128"/>
              </a:rPr>
              <a:t>回審議会にて素案について、ご意見を賜ります。</a:t>
            </a:r>
            <a:endParaRPr kumimoji="1" lang="en-US" altLang="ja-JP" sz="1400" dirty="0" smtClean="0">
              <a:latin typeface="Yu Gothic UI" panose="020B0500000000000000" pitchFamily="50" charset="-128"/>
              <a:ea typeface="Yu Gothic UI" panose="020B0500000000000000" pitchFamily="50" charset="-128"/>
            </a:endParaRPr>
          </a:p>
          <a:p>
            <a:pPr lvl="0" defTabSz="914400">
              <a:lnSpc>
                <a:spcPct val="150000"/>
              </a:lnSpc>
              <a:defRPr/>
            </a:pPr>
            <a:r>
              <a:rPr kumimoji="1" lang="ja-JP" altLang="en-US" sz="1400" dirty="0" smtClean="0">
                <a:latin typeface="Yu Gothic UI" panose="020B0500000000000000" pitchFamily="50" charset="-128"/>
                <a:ea typeface="Yu Gothic UI" panose="020B0500000000000000" pitchFamily="50" charset="-128"/>
              </a:rPr>
              <a:t>③</a:t>
            </a:r>
            <a:r>
              <a:rPr kumimoji="1" lang="en-US" altLang="ja-JP" sz="1400" dirty="0" smtClean="0">
                <a:latin typeface="Yu Gothic UI" panose="020B0500000000000000" pitchFamily="50" charset="-128"/>
                <a:ea typeface="Yu Gothic UI" panose="020B0500000000000000" pitchFamily="50" charset="-128"/>
              </a:rPr>
              <a:t>12</a:t>
            </a:r>
            <a:r>
              <a:rPr kumimoji="1" lang="ja-JP" altLang="en-US" sz="1400" dirty="0" smtClean="0">
                <a:latin typeface="Yu Gothic UI" panose="020B0500000000000000" pitchFamily="50" charset="-128"/>
                <a:ea typeface="Yu Gothic UI" panose="020B0500000000000000" pitchFamily="50" charset="-128"/>
              </a:rPr>
              <a:t>月にパブリックコメント</a:t>
            </a:r>
            <a:r>
              <a:rPr kumimoji="1" lang="ja-JP" altLang="en-US" sz="1400" dirty="0">
                <a:latin typeface="Yu Gothic UI" panose="020B0500000000000000" pitchFamily="50" charset="-128"/>
                <a:ea typeface="Yu Gothic UI" panose="020B0500000000000000" pitchFamily="50" charset="-128"/>
              </a:rPr>
              <a:t>を実施し市民の意見を広く</a:t>
            </a:r>
            <a:r>
              <a:rPr kumimoji="1" lang="ja-JP" altLang="en-US" sz="1400" dirty="0" smtClean="0">
                <a:latin typeface="Yu Gothic UI" panose="020B0500000000000000" pitchFamily="50" charset="-128"/>
                <a:ea typeface="Yu Gothic UI" panose="020B0500000000000000" pitchFamily="50" charset="-128"/>
              </a:rPr>
              <a:t>募ります。</a:t>
            </a:r>
            <a:endParaRPr kumimoji="1" lang="en-US" altLang="ja-JP" sz="1400" dirty="0" smtClean="0">
              <a:latin typeface="Yu Gothic UI" panose="020B0500000000000000" pitchFamily="50" charset="-128"/>
              <a:ea typeface="Yu Gothic UI" panose="020B0500000000000000" pitchFamily="50" charset="-128"/>
            </a:endParaRPr>
          </a:p>
          <a:p>
            <a:pPr lvl="0" defTabSz="914400">
              <a:lnSpc>
                <a:spcPct val="150000"/>
              </a:lnSpc>
              <a:defRPr/>
            </a:pPr>
            <a:r>
              <a:rPr kumimoji="1" lang="ja-JP" altLang="en-US" sz="1400" dirty="0" smtClean="0">
                <a:latin typeface="Yu Gothic UI" panose="020B0500000000000000" pitchFamily="50" charset="-128"/>
                <a:ea typeface="Yu Gothic UI" panose="020B0500000000000000" pitchFamily="50" charset="-128"/>
              </a:rPr>
              <a:t>④来年の令和</a:t>
            </a:r>
            <a:r>
              <a:rPr kumimoji="1" lang="en-US" altLang="ja-JP" sz="1400" dirty="0" smtClean="0">
                <a:latin typeface="Yu Gothic UI" panose="020B0500000000000000" pitchFamily="50" charset="-128"/>
                <a:ea typeface="Yu Gothic UI" panose="020B0500000000000000" pitchFamily="50" charset="-128"/>
              </a:rPr>
              <a:t>5</a:t>
            </a:r>
            <a:r>
              <a:rPr kumimoji="1" lang="ja-JP" altLang="en-US" sz="1400" dirty="0" smtClean="0">
                <a:latin typeface="Yu Gothic UI" panose="020B0500000000000000" pitchFamily="50" charset="-128"/>
                <a:ea typeface="Yu Gothic UI" panose="020B0500000000000000" pitchFamily="50" charset="-128"/>
              </a:rPr>
              <a:t>年</a:t>
            </a:r>
            <a:r>
              <a:rPr kumimoji="1" lang="en-US" altLang="ja-JP" sz="1400" dirty="0">
                <a:latin typeface="Yu Gothic UI" panose="020B0500000000000000" pitchFamily="50" charset="-128"/>
                <a:ea typeface="Yu Gothic UI" panose="020B0500000000000000" pitchFamily="50" charset="-128"/>
              </a:rPr>
              <a:t>2</a:t>
            </a:r>
            <a:r>
              <a:rPr kumimoji="1" lang="ja-JP" altLang="en-US" sz="1400" dirty="0" smtClean="0">
                <a:latin typeface="Yu Gothic UI" panose="020B0500000000000000" pitchFamily="50" charset="-128"/>
                <a:ea typeface="Yu Gothic UI" panose="020B0500000000000000" pitchFamily="50" charset="-128"/>
              </a:rPr>
              <a:t>月</a:t>
            </a:r>
            <a:r>
              <a:rPr kumimoji="1" lang="ja-JP" altLang="en-US" sz="1400" dirty="0">
                <a:latin typeface="Yu Gothic UI" panose="020B0500000000000000" pitchFamily="50" charset="-128"/>
                <a:ea typeface="Yu Gothic UI" panose="020B0500000000000000" pitchFamily="50" charset="-128"/>
              </a:rPr>
              <a:t>ごろ</a:t>
            </a:r>
            <a:r>
              <a:rPr kumimoji="1" lang="ja-JP" altLang="en-US" sz="1400" dirty="0" smtClean="0">
                <a:latin typeface="Yu Gothic UI" panose="020B0500000000000000" pitchFamily="50" charset="-128"/>
                <a:ea typeface="Yu Gothic UI" panose="020B0500000000000000" pitchFamily="50" charset="-128"/>
              </a:rPr>
              <a:t>に最終案について、ご意見を賜ります。</a:t>
            </a:r>
            <a:endParaRPr kumimoji="1" lang="en-US" altLang="ja-JP" sz="1400" dirty="0" smtClean="0">
              <a:latin typeface="Yu Gothic UI" panose="020B0500000000000000" pitchFamily="50" charset="-128"/>
              <a:ea typeface="Yu Gothic UI" panose="020B0500000000000000" pitchFamily="50" charset="-128"/>
            </a:endParaRPr>
          </a:p>
        </p:txBody>
      </p:sp>
      <p:sp>
        <p:nvSpPr>
          <p:cNvPr id="2" name="右矢印 1"/>
          <p:cNvSpPr/>
          <p:nvPr/>
        </p:nvSpPr>
        <p:spPr>
          <a:xfrm>
            <a:off x="1252497" y="2410323"/>
            <a:ext cx="891250" cy="462987"/>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タイトル 1"/>
          <p:cNvSpPr txBox="1">
            <a:spLocks/>
          </p:cNvSpPr>
          <p:nvPr/>
        </p:nvSpPr>
        <p:spPr>
          <a:xfrm>
            <a:off x="0" y="3126862"/>
            <a:ext cx="3658173" cy="415384"/>
          </a:xfrm>
          <a:prstGeom prst="rect">
            <a:avLst/>
          </a:prstGeom>
        </p:spPr>
        <p:txBody>
          <a:bodyPr vert="horz" lIns="91440" tIns="45720" rIns="91440" bIns="45720" rtlCol="0" anchor="t">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b="1" dirty="0" smtClean="0">
                <a:solidFill>
                  <a:schemeClr val="tx1">
                    <a:lumMod val="75000"/>
                    <a:lumOff val="25000"/>
                  </a:schemeClr>
                </a:solidFill>
                <a:latin typeface="Yu Gothic UI" panose="020B0500000000000000" pitchFamily="50" charset="-128"/>
                <a:ea typeface="Yu Gothic UI" panose="020B0500000000000000" pitchFamily="50" charset="-128"/>
              </a:rPr>
              <a:t>２．計画策定のスケジュールについて</a:t>
            </a:r>
            <a:endParaRPr lang="ja-JP" altLang="en-US" sz="1800" b="1" dirty="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26" name="タイトル 1"/>
          <p:cNvSpPr txBox="1">
            <a:spLocks/>
          </p:cNvSpPr>
          <p:nvPr/>
        </p:nvSpPr>
        <p:spPr>
          <a:xfrm>
            <a:off x="-1" y="6226819"/>
            <a:ext cx="4942390" cy="415384"/>
          </a:xfrm>
          <a:prstGeom prst="rect">
            <a:avLst/>
          </a:prstGeom>
        </p:spPr>
        <p:txBody>
          <a:bodyPr vert="horz" lIns="91440" tIns="45720" rIns="91440" bIns="45720" rtlCol="0" anchor="t">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b="1" dirty="0">
                <a:solidFill>
                  <a:schemeClr val="tx1">
                    <a:lumMod val="75000"/>
                    <a:lumOff val="25000"/>
                  </a:schemeClr>
                </a:solidFill>
                <a:latin typeface="Yu Gothic UI" panose="020B0500000000000000" pitchFamily="50" charset="-128"/>
                <a:ea typeface="Yu Gothic UI" panose="020B0500000000000000" pitchFamily="50" charset="-128"/>
              </a:rPr>
              <a:t>３</a:t>
            </a:r>
            <a:r>
              <a:rPr lang="ja-JP" altLang="en-US" sz="1800" b="1" dirty="0" smtClean="0">
                <a:solidFill>
                  <a:schemeClr val="tx1">
                    <a:lumMod val="75000"/>
                    <a:lumOff val="25000"/>
                  </a:schemeClr>
                </a:solidFill>
                <a:latin typeface="Yu Gothic UI" panose="020B0500000000000000" pitchFamily="50" charset="-128"/>
                <a:ea typeface="Yu Gothic UI" panose="020B0500000000000000" pitchFamily="50" charset="-128"/>
              </a:rPr>
              <a:t>．特に皆様からご意見いただきたい項目について</a:t>
            </a:r>
            <a:endParaRPr lang="ja-JP" altLang="en-US" sz="1800" b="1" dirty="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27" name="正方形/長方形 26"/>
          <p:cNvSpPr/>
          <p:nvPr/>
        </p:nvSpPr>
        <p:spPr>
          <a:xfrm>
            <a:off x="-1" y="6642203"/>
            <a:ext cx="12335895" cy="523220"/>
          </a:xfrm>
          <a:prstGeom prst="rect">
            <a:avLst/>
          </a:prstGeom>
          <a:solidFill>
            <a:srgbClr val="E0F0EE"/>
          </a:solidFill>
        </p:spPr>
        <p:txBody>
          <a:bodyPr wrap="square">
            <a:spAutoFit/>
          </a:bodyPr>
          <a:lstStyle/>
          <a:p>
            <a:r>
              <a:rPr kumimoji="1" lang="ja-JP" altLang="en-US" sz="1400" dirty="0" smtClean="0"/>
              <a:t>　当該計画の要は、何といっても</a:t>
            </a:r>
            <a:r>
              <a:rPr kumimoji="1" lang="ja-JP" altLang="en-US" sz="1400" b="1" dirty="0" smtClean="0"/>
              <a:t>「基本目標」</a:t>
            </a:r>
            <a:r>
              <a:rPr kumimoji="1" lang="ja-JP" altLang="en-US" sz="1400" dirty="0" smtClean="0"/>
              <a:t>及び</a:t>
            </a:r>
            <a:r>
              <a:rPr kumimoji="1" lang="ja-JP" altLang="en-US" sz="1400" b="1" dirty="0" smtClean="0"/>
              <a:t>「施策」「（主な）取組」</a:t>
            </a:r>
            <a:r>
              <a:rPr kumimoji="1" lang="ja-JP" altLang="en-US" sz="1400" dirty="0" smtClean="0"/>
              <a:t>になります</a:t>
            </a:r>
            <a:r>
              <a:rPr kumimoji="1" lang="ja-JP" altLang="en-US" sz="1400" dirty="0" smtClean="0"/>
              <a:t>。これらにつきましては、委員の皆様</a:t>
            </a:r>
            <a:r>
              <a:rPr kumimoji="1" lang="ja-JP" altLang="en-US" sz="1400" dirty="0" smtClean="0"/>
              <a:t>から是非</a:t>
            </a:r>
            <a:r>
              <a:rPr kumimoji="1" lang="ja-JP" altLang="en-US" sz="1400" dirty="0" smtClean="0"/>
              <a:t>ともご意見</a:t>
            </a:r>
            <a:r>
              <a:rPr kumimoji="1" lang="ja-JP" altLang="en-US" sz="1400" dirty="0" smtClean="0"/>
              <a:t>を賜りたいと考えております。もちろん、他の箇所についてもお気づきの点があればご意見賜れれば幸いです。</a:t>
            </a:r>
            <a:endParaRPr kumimoji="1" lang="en-US" altLang="ja-JP" sz="1400" dirty="0" smtClean="0"/>
          </a:p>
        </p:txBody>
      </p:sp>
      <p:sp>
        <p:nvSpPr>
          <p:cNvPr id="32" name="タイトル 1"/>
          <p:cNvSpPr txBox="1">
            <a:spLocks/>
          </p:cNvSpPr>
          <p:nvPr/>
        </p:nvSpPr>
        <p:spPr>
          <a:xfrm>
            <a:off x="1" y="7413411"/>
            <a:ext cx="4942390" cy="415384"/>
          </a:xfrm>
          <a:prstGeom prst="rect">
            <a:avLst/>
          </a:prstGeom>
        </p:spPr>
        <p:txBody>
          <a:bodyPr vert="horz" lIns="91440" tIns="45720" rIns="91440" bIns="45720" rtlCol="0" anchor="t">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800" b="1" dirty="0">
                <a:solidFill>
                  <a:schemeClr val="tx1">
                    <a:lumMod val="75000"/>
                    <a:lumOff val="25000"/>
                  </a:schemeClr>
                </a:solidFill>
                <a:latin typeface="Yu Gothic UI" panose="020B0500000000000000" pitchFamily="50" charset="-128"/>
                <a:ea typeface="Yu Gothic UI" panose="020B0500000000000000" pitchFamily="50" charset="-128"/>
              </a:rPr>
              <a:t>４</a:t>
            </a:r>
            <a:r>
              <a:rPr lang="ja-JP" altLang="en-US" sz="1800" b="1" dirty="0" smtClean="0">
                <a:solidFill>
                  <a:schemeClr val="tx1">
                    <a:lumMod val="75000"/>
                    <a:lumOff val="25000"/>
                  </a:schemeClr>
                </a:solidFill>
                <a:latin typeface="Yu Gothic UI" panose="020B0500000000000000" pitchFamily="50" charset="-128"/>
                <a:ea typeface="Yu Gothic UI" panose="020B0500000000000000" pitchFamily="50" charset="-128"/>
              </a:rPr>
              <a:t>．ご意見の提出について</a:t>
            </a:r>
            <a:endParaRPr lang="ja-JP" altLang="en-US" sz="1800" b="1" dirty="0">
              <a:solidFill>
                <a:schemeClr val="tx1">
                  <a:lumMod val="75000"/>
                  <a:lumOff val="25000"/>
                </a:schemeClr>
              </a:solidFill>
              <a:latin typeface="Yu Gothic UI" panose="020B0500000000000000" pitchFamily="50" charset="-128"/>
              <a:ea typeface="Yu Gothic UI" panose="020B0500000000000000" pitchFamily="50" charset="-128"/>
            </a:endParaRPr>
          </a:p>
        </p:txBody>
      </p:sp>
      <p:sp>
        <p:nvSpPr>
          <p:cNvPr id="33" name="正方形/長方形 32"/>
          <p:cNvSpPr/>
          <p:nvPr/>
        </p:nvSpPr>
        <p:spPr>
          <a:xfrm>
            <a:off x="0" y="7828795"/>
            <a:ext cx="12335895" cy="800219"/>
          </a:xfrm>
          <a:prstGeom prst="rect">
            <a:avLst/>
          </a:prstGeom>
          <a:solidFill>
            <a:srgbClr val="E0F0EE"/>
          </a:solidFill>
        </p:spPr>
        <p:txBody>
          <a:bodyPr wrap="square">
            <a:spAutoFit/>
          </a:bodyPr>
          <a:lstStyle/>
          <a:p>
            <a:r>
              <a:rPr kumimoji="1" lang="ja-JP" altLang="en-US" sz="1400" dirty="0" smtClean="0"/>
              <a:t>　ご意見につきましては、メールにてご回答お願いいたします。（回答先メールアドレス：　</a:t>
            </a:r>
            <a:r>
              <a:rPr lang="en-US" altLang="ja-JP" dirty="0" smtClean="0">
                <a:hlinkClick r:id="rId3"/>
              </a:rPr>
              <a:t>kankyoseisaku@city.kashihara.nara.jp</a:t>
            </a:r>
            <a:r>
              <a:rPr lang="ja-JP" altLang="en-US" dirty="0" smtClean="0"/>
              <a:t>　）</a:t>
            </a:r>
            <a:endParaRPr lang="ja-JP" altLang="ja-JP" dirty="0"/>
          </a:p>
          <a:p>
            <a:r>
              <a:rPr kumimoji="1" lang="ja-JP" altLang="en-US" sz="1400" dirty="0"/>
              <a:t>　いただいたご意見については、後日ご返答申し上げます。</a:t>
            </a:r>
            <a:endParaRPr kumimoji="1" lang="en-US" altLang="ja-JP" sz="1400" dirty="0"/>
          </a:p>
          <a:p>
            <a:r>
              <a:rPr kumimoji="1" lang="ja-JP" altLang="en-US" sz="1400" dirty="0"/>
              <a:t>　</a:t>
            </a:r>
            <a:r>
              <a:rPr kumimoji="1" lang="ja-JP" altLang="en-US" sz="1400" dirty="0" smtClean="0"/>
              <a:t>なお、事務手続きの関係上、ご意見募集については、下記の期日までとさせていただきます。</a:t>
            </a:r>
            <a:endParaRPr kumimoji="1" lang="en-US" altLang="ja-JP" sz="1400" dirty="0"/>
          </a:p>
        </p:txBody>
      </p:sp>
      <p:sp>
        <p:nvSpPr>
          <p:cNvPr id="3" name="正方形/長方形 2"/>
          <p:cNvSpPr/>
          <p:nvPr/>
        </p:nvSpPr>
        <p:spPr>
          <a:xfrm>
            <a:off x="283304" y="8767399"/>
            <a:ext cx="4659085" cy="544099"/>
          </a:xfrm>
          <a:prstGeom prst="rect">
            <a:avLst/>
          </a:prstGeom>
          <a:solidFill>
            <a:schemeClr val="bg1"/>
          </a:solidFill>
          <a:ln w="19050">
            <a:solidFill>
              <a:srgbClr val="7DB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Yu Gothic UI" panose="020B0500000000000000" pitchFamily="50" charset="-128"/>
                <a:ea typeface="Yu Gothic UI" panose="020B0500000000000000" pitchFamily="50" charset="-128"/>
              </a:rPr>
              <a:t>提出期限：令和</a:t>
            </a:r>
            <a:r>
              <a:rPr kumimoji="1" lang="en-US" altLang="ja-JP" sz="2000" b="1" dirty="0" smtClean="0">
                <a:solidFill>
                  <a:schemeClr val="tx1"/>
                </a:solidFill>
                <a:latin typeface="Yu Gothic UI" panose="020B0500000000000000" pitchFamily="50" charset="-128"/>
                <a:ea typeface="Yu Gothic UI" panose="020B0500000000000000" pitchFamily="50" charset="-128"/>
              </a:rPr>
              <a:t>4</a:t>
            </a:r>
            <a:r>
              <a:rPr kumimoji="1" lang="ja-JP" altLang="en-US" sz="2000" b="1" dirty="0" smtClean="0">
                <a:solidFill>
                  <a:schemeClr val="tx1"/>
                </a:solidFill>
                <a:latin typeface="Yu Gothic UI" panose="020B0500000000000000" pitchFamily="50" charset="-128"/>
                <a:ea typeface="Yu Gothic UI" panose="020B0500000000000000" pitchFamily="50" charset="-128"/>
              </a:rPr>
              <a:t>年</a:t>
            </a:r>
            <a:r>
              <a:rPr kumimoji="1" lang="en-US" altLang="ja-JP" sz="2000" b="1" dirty="0" smtClean="0">
                <a:solidFill>
                  <a:schemeClr val="tx1"/>
                </a:solidFill>
                <a:latin typeface="Yu Gothic UI" panose="020B0500000000000000" pitchFamily="50" charset="-128"/>
                <a:ea typeface="Yu Gothic UI" panose="020B0500000000000000" pitchFamily="50" charset="-128"/>
              </a:rPr>
              <a:t>9</a:t>
            </a:r>
            <a:r>
              <a:rPr kumimoji="1" lang="ja-JP" altLang="en-US" sz="2000" b="1" dirty="0" smtClean="0">
                <a:solidFill>
                  <a:schemeClr val="tx1"/>
                </a:solidFill>
                <a:latin typeface="Yu Gothic UI" panose="020B0500000000000000" pitchFamily="50" charset="-128"/>
                <a:ea typeface="Yu Gothic UI" panose="020B0500000000000000" pitchFamily="50" charset="-128"/>
              </a:rPr>
              <a:t>月</a:t>
            </a:r>
            <a:r>
              <a:rPr kumimoji="1" lang="en-US" altLang="ja-JP" sz="2000" b="1" dirty="0" smtClean="0">
                <a:solidFill>
                  <a:schemeClr val="tx1"/>
                </a:solidFill>
                <a:latin typeface="Yu Gothic UI" panose="020B0500000000000000" pitchFamily="50" charset="-128"/>
                <a:ea typeface="Yu Gothic UI" panose="020B0500000000000000" pitchFamily="50" charset="-128"/>
              </a:rPr>
              <a:t>12</a:t>
            </a:r>
            <a:r>
              <a:rPr kumimoji="1" lang="ja-JP" altLang="en-US" sz="2000" b="1" dirty="0" smtClean="0">
                <a:solidFill>
                  <a:schemeClr val="tx1"/>
                </a:solidFill>
                <a:latin typeface="Yu Gothic UI" panose="020B0500000000000000" pitchFamily="50" charset="-128"/>
                <a:ea typeface="Yu Gothic UI" panose="020B0500000000000000" pitchFamily="50" charset="-128"/>
              </a:rPr>
              <a:t>日（月）</a:t>
            </a:r>
            <a:endParaRPr kumimoji="1" lang="ja-JP" altLang="en-US" sz="2000" b="1" dirty="0">
              <a:solidFill>
                <a:schemeClr val="tx1"/>
              </a:solidFill>
              <a:latin typeface="Yu Gothic UI" panose="020B0500000000000000" pitchFamily="50" charset="-128"/>
              <a:ea typeface="Yu Gothic UI" panose="020B0500000000000000" pitchFamily="50" charset="-128"/>
            </a:endParaRPr>
          </a:p>
        </p:txBody>
      </p:sp>
      <p:sp>
        <p:nvSpPr>
          <p:cNvPr id="9" name="ホームベース 8"/>
          <p:cNvSpPr/>
          <p:nvPr/>
        </p:nvSpPr>
        <p:spPr>
          <a:xfrm>
            <a:off x="10624457" y="9124450"/>
            <a:ext cx="2177143" cy="476750"/>
          </a:xfrm>
          <a:prstGeom prst="homePlate">
            <a:avLst/>
          </a:prstGeom>
          <a:solidFill>
            <a:srgbClr val="2B57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Yu Gothic UI" panose="020B0500000000000000" pitchFamily="50" charset="-128"/>
                <a:ea typeface="Yu Gothic UI" panose="020B0500000000000000" pitchFamily="50" charset="-128"/>
              </a:rPr>
              <a:t>裏面もご覧ください</a:t>
            </a:r>
            <a:endParaRPr kumimoji="1" lang="en-US" altLang="ja-JP" sz="1600" dirty="0" smtClean="0">
              <a:latin typeface="Yu Gothic UI" panose="020B0500000000000000" pitchFamily="50" charset="-128"/>
              <a:ea typeface="Yu Gothic UI" panose="020B0500000000000000" pitchFamily="50" charset="-128"/>
            </a:endParaRPr>
          </a:p>
        </p:txBody>
      </p:sp>
      <p:sp>
        <p:nvSpPr>
          <p:cNvPr id="18" name="テキスト ボックス 17"/>
          <p:cNvSpPr txBox="1"/>
          <p:nvPr/>
        </p:nvSpPr>
        <p:spPr>
          <a:xfrm>
            <a:off x="11890268" y="34382"/>
            <a:ext cx="891251" cy="369332"/>
          </a:xfrm>
          <a:prstGeom prst="rect">
            <a:avLst/>
          </a:prstGeom>
          <a:noFill/>
          <a:ln>
            <a:solidFill>
              <a:srgbClr val="2B5750"/>
            </a:solidFill>
          </a:ln>
        </p:spPr>
        <p:txBody>
          <a:bodyPr wrap="square" rtlCol="0">
            <a:spAutoFit/>
          </a:bodyPr>
          <a:lstStyle/>
          <a:p>
            <a:r>
              <a:rPr kumimoji="1" lang="ja-JP" altLang="en-US" b="1" dirty="0" smtClean="0">
                <a:solidFill>
                  <a:sysClr val="windowText" lastClr="000000"/>
                </a:solidFill>
                <a:latin typeface="Yu Gothic UI" panose="020B0500000000000000" pitchFamily="50" charset="-128"/>
                <a:ea typeface="Yu Gothic UI" panose="020B0500000000000000" pitchFamily="50" charset="-128"/>
              </a:rPr>
              <a:t>資料１</a:t>
            </a:r>
            <a:endParaRPr kumimoji="1" lang="ja-JP" altLang="en-US" b="1" dirty="0">
              <a:solidFill>
                <a:sysClr val="windowText" lastClr="000000"/>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2084084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57903"/>
            <a:ext cx="10836000" cy="442035"/>
          </a:xfrm>
          <a:prstGeom prst="rect">
            <a:avLst/>
          </a:prstGeom>
          <a:noFill/>
          <a:ln>
            <a:noFill/>
          </a:ln>
        </p:spPr>
        <p:txBody>
          <a:bodyPr wrap="square" lIns="36000" tIns="36000" rIns="36000" bIns="36000" rtlCol="0" anchor="ctr">
            <a:spAutoFit/>
          </a:bodyPr>
          <a:lstStyle/>
          <a:p>
            <a:pPr algn="just"/>
            <a:r>
              <a:rPr kumimoji="1" lang="ja-JP" altLang="en-US" sz="2400" b="1" dirty="0">
                <a:latin typeface="Yu Gothic UI" panose="020B0500000000000000" pitchFamily="50" charset="-128"/>
                <a:ea typeface="Yu Gothic UI" panose="020B0500000000000000" pitchFamily="50" charset="-128"/>
              </a:rPr>
              <a:t>　</a:t>
            </a:r>
            <a:r>
              <a:rPr kumimoji="1" lang="ja-JP" altLang="en-US" sz="2400" b="1" dirty="0" smtClean="0">
                <a:latin typeface="Yu Gothic UI" panose="020B0500000000000000" pitchFamily="50" charset="-128"/>
                <a:ea typeface="Yu Gothic UI" panose="020B0500000000000000" pitchFamily="50" charset="-128"/>
              </a:rPr>
              <a:t>新計画における基本目標、施策、（主な）取組について</a:t>
            </a:r>
            <a:endParaRPr kumimoji="1" lang="ja-JP" altLang="en-US" sz="2400" b="1" dirty="0">
              <a:latin typeface="Yu Gothic UI" panose="020B0500000000000000" pitchFamily="50" charset="-128"/>
              <a:ea typeface="Yu Gothic UI" panose="020B0500000000000000" pitchFamily="50" charset="-128"/>
            </a:endParaRPr>
          </a:p>
        </p:txBody>
      </p:sp>
      <p:pic>
        <p:nvPicPr>
          <p:cNvPr id="18" name="図 17"/>
          <p:cNvPicPr>
            <a:picLocks noChangeAspect="1"/>
          </p:cNvPicPr>
          <p:nvPr/>
        </p:nvPicPr>
        <p:blipFill>
          <a:blip r:embed="rId2"/>
          <a:stretch>
            <a:fillRect/>
          </a:stretch>
        </p:blipFill>
        <p:spPr>
          <a:xfrm>
            <a:off x="578882" y="1830119"/>
            <a:ext cx="5688000" cy="2952406"/>
          </a:xfrm>
          <a:prstGeom prst="rect">
            <a:avLst/>
          </a:prstGeom>
        </p:spPr>
      </p:pic>
      <p:pic>
        <p:nvPicPr>
          <p:cNvPr id="19" name="図 18"/>
          <p:cNvPicPr>
            <a:picLocks noChangeAspect="1"/>
          </p:cNvPicPr>
          <p:nvPr/>
        </p:nvPicPr>
        <p:blipFill>
          <a:blip r:embed="rId3"/>
          <a:stretch>
            <a:fillRect/>
          </a:stretch>
        </p:blipFill>
        <p:spPr>
          <a:xfrm>
            <a:off x="6888339" y="1856986"/>
            <a:ext cx="5758173" cy="2952000"/>
          </a:xfrm>
          <a:prstGeom prst="rect">
            <a:avLst/>
          </a:prstGeom>
        </p:spPr>
      </p:pic>
      <p:pic>
        <p:nvPicPr>
          <p:cNvPr id="20" name="図 19"/>
          <p:cNvPicPr>
            <a:picLocks noChangeAspect="1"/>
          </p:cNvPicPr>
          <p:nvPr/>
        </p:nvPicPr>
        <p:blipFill>
          <a:blip r:embed="rId4"/>
          <a:stretch>
            <a:fillRect/>
          </a:stretch>
        </p:blipFill>
        <p:spPr>
          <a:xfrm>
            <a:off x="578882" y="5684561"/>
            <a:ext cx="5697321" cy="2952000"/>
          </a:xfrm>
          <a:prstGeom prst="rect">
            <a:avLst/>
          </a:prstGeom>
        </p:spPr>
      </p:pic>
      <p:pic>
        <p:nvPicPr>
          <p:cNvPr id="26" name="図 25"/>
          <p:cNvPicPr>
            <a:picLocks noChangeAspect="1"/>
          </p:cNvPicPr>
          <p:nvPr/>
        </p:nvPicPr>
        <p:blipFill>
          <a:blip r:embed="rId5"/>
          <a:stretch>
            <a:fillRect/>
          </a:stretch>
        </p:blipFill>
        <p:spPr>
          <a:xfrm>
            <a:off x="6886512" y="5702389"/>
            <a:ext cx="5760000" cy="2305585"/>
          </a:xfrm>
          <a:prstGeom prst="rect">
            <a:avLst/>
          </a:prstGeom>
        </p:spPr>
      </p:pic>
      <p:sp>
        <p:nvSpPr>
          <p:cNvPr id="29" name="正方形/長方形 28"/>
          <p:cNvSpPr/>
          <p:nvPr/>
        </p:nvSpPr>
        <p:spPr>
          <a:xfrm>
            <a:off x="1173968" y="4897624"/>
            <a:ext cx="5092914" cy="624115"/>
          </a:xfrm>
          <a:prstGeom prst="rect">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近年注目</a:t>
            </a:r>
            <a:r>
              <a:rPr kumimoji="1" lang="ja-JP" altLang="en-US" sz="1200" dirty="0" smtClean="0">
                <a:solidFill>
                  <a:schemeClr val="tx1"/>
                </a:solidFill>
              </a:rPr>
              <a:t>されている気候</a:t>
            </a:r>
            <a:r>
              <a:rPr kumimoji="1" lang="ja-JP" altLang="en-US" sz="1200" dirty="0">
                <a:solidFill>
                  <a:schemeClr val="tx1"/>
                </a:solidFill>
              </a:rPr>
              <a:t>変動による影響に対し、その被害を軽減し、よりよい生活ができるようにしていくという「適応」という対策について、新規施策と</a:t>
            </a:r>
            <a:r>
              <a:rPr kumimoji="1" lang="ja-JP" altLang="en-US" sz="1200" dirty="0" smtClean="0">
                <a:solidFill>
                  <a:schemeClr val="tx1"/>
                </a:solidFill>
              </a:rPr>
              <a:t>して取り組みを実施します。</a:t>
            </a:r>
            <a:endParaRPr kumimoji="1" lang="en-US" altLang="ja-JP" sz="1200" dirty="0">
              <a:solidFill>
                <a:schemeClr val="tx1"/>
              </a:solidFill>
            </a:endParaRPr>
          </a:p>
        </p:txBody>
      </p:sp>
      <p:sp>
        <p:nvSpPr>
          <p:cNvPr id="30" name="正方形/長方形 29"/>
          <p:cNvSpPr/>
          <p:nvPr/>
        </p:nvSpPr>
        <p:spPr>
          <a:xfrm>
            <a:off x="465202" y="4819100"/>
            <a:ext cx="743444" cy="39058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Yu Gothic UI" panose="020B0500000000000000" pitchFamily="50" charset="-128"/>
                <a:ea typeface="Yu Gothic UI" panose="020B0500000000000000" pitchFamily="50" charset="-128"/>
              </a:rPr>
              <a:t>ポイント</a:t>
            </a:r>
            <a:endParaRPr kumimoji="1" lang="ja-JP" altLang="en-US" sz="1400" dirty="0">
              <a:latin typeface="Yu Gothic UI" panose="020B0500000000000000" pitchFamily="50" charset="-128"/>
              <a:ea typeface="Yu Gothic UI" panose="020B0500000000000000" pitchFamily="50" charset="-128"/>
            </a:endParaRPr>
          </a:p>
        </p:txBody>
      </p:sp>
      <p:sp>
        <p:nvSpPr>
          <p:cNvPr id="31" name="正方形/長方形 30"/>
          <p:cNvSpPr/>
          <p:nvPr/>
        </p:nvSpPr>
        <p:spPr>
          <a:xfrm>
            <a:off x="7455832" y="4943630"/>
            <a:ext cx="5092914" cy="624115"/>
          </a:xfrm>
          <a:prstGeom prst="rect">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４</a:t>
            </a:r>
            <a:r>
              <a:rPr kumimoji="1" lang="en-US" altLang="ja-JP" sz="1200" dirty="0" smtClean="0">
                <a:solidFill>
                  <a:schemeClr val="tx1"/>
                </a:solidFill>
              </a:rPr>
              <a:t>R</a:t>
            </a:r>
            <a:r>
              <a:rPr kumimoji="1" lang="ja-JP" altLang="en-US" sz="1200" dirty="0" smtClean="0">
                <a:solidFill>
                  <a:schemeClr val="tx1"/>
                </a:solidFill>
              </a:rPr>
              <a:t>は従来の３</a:t>
            </a:r>
            <a:r>
              <a:rPr kumimoji="1" lang="en-US" altLang="ja-JP" sz="1200" dirty="0" smtClean="0">
                <a:solidFill>
                  <a:schemeClr val="tx1"/>
                </a:solidFill>
              </a:rPr>
              <a:t>R</a:t>
            </a:r>
            <a:r>
              <a:rPr kumimoji="1" lang="ja-JP" altLang="en-US" sz="1200" dirty="0" smtClean="0">
                <a:solidFill>
                  <a:schemeClr val="tx1"/>
                </a:solidFill>
              </a:rPr>
              <a:t>に</a:t>
            </a:r>
            <a:r>
              <a:rPr kumimoji="1" lang="en-US" altLang="ja-JP" sz="1200" dirty="0" smtClean="0">
                <a:solidFill>
                  <a:schemeClr val="tx1"/>
                </a:solidFill>
              </a:rPr>
              <a:t>Refuse</a:t>
            </a:r>
            <a:r>
              <a:rPr kumimoji="1" lang="ja-JP" altLang="en-US" sz="1200" dirty="0" smtClean="0">
                <a:solidFill>
                  <a:schemeClr val="tx1"/>
                </a:solidFill>
              </a:rPr>
              <a:t>（断ること）を加えた概念であり、マイバッグ持参や、過剰包装の拒否等もこれにあたります。堺市、浦安市等で広がるこの考え方について普及啓発いたします。</a:t>
            </a:r>
            <a:endParaRPr kumimoji="1" lang="en-US" altLang="ja-JP" sz="1200" dirty="0">
              <a:solidFill>
                <a:schemeClr val="tx1"/>
              </a:solidFill>
            </a:endParaRPr>
          </a:p>
        </p:txBody>
      </p:sp>
      <p:sp>
        <p:nvSpPr>
          <p:cNvPr id="32" name="正方形/長方形 31"/>
          <p:cNvSpPr/>
          <p:nvPr/>
        </p:nvSpPr>
        <p:spPr>
          <a:xfrm>
            <a:off x="6747066" y="4865106"/>
            <a:ext cx="743444" cy="39058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Yu Gothic UI" panose="020B0500000000000000" pitchFamily="50" charset="-128"/>
                <a:ea typeface="Yu Gothic UI" panose="020B0500000000000000" pitchFamily="50" charset="-128"/>
              </a:rPr>
              <a:t>ポイント</a:t>
            </a:r>
            <a:endParaRPr kumimoji="1" lang="ja-JP" altLang="en-US" sz="1400" dirty="0">
              <a:latin typeface="Yu Gothic UI" panose="020B0500000000000000" pitchFamily="50" charset="-128"/>
              <a:ea typeface="Yu Gothic UI" panose="020B0500000000000000" pitchFamily="50" charset="-128"/>
            </a:endParaRPr>
          </a:p>
        </p:txBody>
      </p:sp>
      <p:sp>
        <p:nvSpPr>
          <p:cNvPr id="33" name="正方形/長方形 32"/>
          <p:cNvSpPr/>
          <p:nvPr/>
        </p:nvSpPr>
        <p:spPr>
          <a:xfrm>
            <a:off x="1229591" y="8771205"/>
            <a:ext cx="5092914" cy="624115"/>
          </a:xfrm>
          <a:prstGeom prst="rect">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世界的な問題となっている海洋プラスチックごみによる汚染につきまして</a:t>
            </a:r>
            <a:r>
              <a:rPr kumimoji="1" lang="ja-JP" altLang="en-US" sz="1200" dirty="0" smtClean="0">
                <a:solidFill>
                  <a:schemeClr val="tx1"/>
                </a:solidFill>
              </a:rPr>
              <a:t>は、地球規模の対応が必要ですが、清掃活動、美化活動は有効な取り組みと考えられます。</a:t>
            </a:r>
            <a:endParaRPr kumimoji="1" lang="en-US" altLang="ja-JP" sz="1200" dirty="0">
              <a:solidFill>
                <a:schemeClr val="tx1"/>
              </a:solidFill>
            </a:endParaRPr>
          </a:p>
        </p:txBody>
      </p:sp>
      <p:sp>
        <p:nvSpPr>
          <p:cNvPr id="34" name="正方形/長方形 33"/>
          <p:cNvSpPr/>
          <p:nvPr/>
        </p:nvSpPr>
        <p:spPr>
          <a:xfrm>
            <a:off x="520825" y="8692681"/>
            <a:ext cx="743444" cy="39058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Yu Gothic UI" panose="020B0500000000000000" pitchFamily="50" charset="-128"/>
                <a:ea typeface="Yu Gothic UI" panose="020B0500000000000000" pitchFamily="50" charset="-128"/>
              </a:rPr>
              <a:t>ポイント</a:t>
            </a:r>
            <a:endParaRPr kumimoji="1" lang="ja-JP" altLang="en-US" sz="1400" dirty="0">
              <a:latin typeface="Yu Gothic UI" panose="020B0500000000000000" pitchFamily="50" charset="-128"/>
              <a:ea typeface="Yu Gothic UI" panose="020B0500000000000000" pitchFamily="50" charset="-128"/>
            </a:endParaRPr>
          </a:p>
        </p:txBody>
      </p:sp>
      <p:sp>
        <p:nvSpPr>
          <p:cNvPr id="35" name="正方形/長方形 34"/>
          <p:cNvSpPr/>
          <p:nvPr/>
        </p:nvSpPr>
        <p:spPr>
          <a:xfrm>
            <a:off x="7511455" y="8817211"/>
            <a:ext cx="5092914" cy="624115"/>
          </a:xfrm>
          <a:prstGeom prst="rect">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市のごみ分別アプリ、ごみ拾いアプリといった環境意識を醸成しつつ実践にもつながる</a:t>
            </a:r>
            <a:r>
              <a:rPr kumimoji="1" lang="en-US" altLang="ja-JP" sz="1200" dirty="0" smtClean="0">
                <a:solidFill>
                  <a:schemeClr val="tx1"/>
                </a:solidFill>
              </a:rPr>
              <a:t>SNS</a:t>
            </a:r>
            <a:r>
              <a:rPr kumimoji="1" lang="ja-JP" altLang="en-US" sz="1200" dirty="0" smtClean="0">
                <a:solidFill>
                  <a:schemeClr val="tx1"/>
                </a:solidFill>
              </a:rPr>
              <a:t>等は若年層に有効な取り組みと考えられます。</a:t>
            </a:r>
            <a:endParaRPr kumimoji="1" lang="en-US" altLang="ja-JP" sz="1200" dirty="0">
              <a:solidFill>
                <a:schemeClr val="tx1"/>
              </a:solidFill>
            </a:endParaRPr>
          </a:p>
        </p:txBody>
      </p:sp>
      <p:sp>
        <p:nvSpPr>
          <p:cNvPr id="36" name="正方形/長方形 35"/>
          <p:cNvSpPr/>
          <p:nvPr/>
        </p:nvSpPr>
        <p:spPr>
          <a:xfrm>
            <a:off x="6802689" y="8738687"/>
            <a:ext cx="743444" cy="390581"/>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Yu Gothic UI" panose="020B0500000000000000" pitchFamily="50" charset="-128"/>
                <a:ea typeface="Yu Gothic UI" panose="020B0500000000000000" pitchFamily="50" charset="-128"/>
              </a:rPr>
              <a:t>ポイント</a:t>
            </a:r>
            <a:endParaRPr kumimoji="1" lang="ja-JP" altLang="en-US" sz="1400" dirty="0">
              <a:latin typeface="Yu Gothic UI" panose="020B0500000000000000" pitchFamily="50" charset="-128"/>
              <a:ea typeface="Yu Gothic UI" panose="020B0500000000000000" pitchFamily="50" charset="-128"/>
            </a:endParaRPr>
          </a:p>
        </p:txBody>
      </p:sp>
      <p:sp>
        <p:nvSpPr>
          <p:cNvPr id="23" name="角丸四角形 22"/>
          <p:cNvSpPr/>
          <p:nvPr/>
        </p:nvSpPr>
        <p:spPr>
          <a:xfrm>
            <a:off x="423059" y="536513"/>
            <a:ext cx="12125687" cy="1146377"/>
          </a:xfrm>
          <a:prstGeom prst="roundRect">
            <a:avLst/>
          </a:prstGeom>
          <a:solidFill>
            <a:schemeClr val="bg1"/>
          </a:solidFill>
          <a:ln w="28575">
            <a:solidFill>
              <a:srgbClr val="7DB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p:cNvSpPr txBox="1"/>
          <p:nvPr/>
        </p:nvSpPr>
        <p:spPr>
          <a:xfrm>
            <a:off x="500970" y="538698"/>
            <a:ext cx="11969864" cy="1182375"/>
          </a:xfrm>
          <a:prstGeom prst="rect">
            <a:avLst/>
          </a:prstGeom>
          <a:noFill/>
          <a:ln>
            <a:noFill/>
          </a:ln>
        </p:spPr>
        <p:txBody>
          <a:bodyPr wrap="square" rtlCol="0">
            <a:spAutoFit/>
          </a:bodyPr>
          <a:lstStyle/>
          <a:p>
            <a:pPr>
              <a:lnSpc>
                <a:spcPts val="1700"/>
              </a:lnSpc>
            </a:pPr>
            <a:r>
              <a:rPr lang="ja-JP" altLang="en-US" sz="1400" dirty="0"/>
              <a:t>政令指定都市、奈良市、生駒市、その他数自治体併せて</a:t>
            </a:r>
            <a:r>
              <a:rPr lang="en-US" altLang="ja-JP" sz="1400" dirty="0"/>
              <a:t>27</a:t>
            </a:r>
            <a:r>
              <a:rPr lang="ja-JP" altLang="en-US" sz="1400" dirty="0"/>
              <a:t>団体を対象とし、環境保全に係る計画における施策目標について調査を行ったところ、１番目に「脱炭素社会」、続いて「循環型社会」、その次に「自然環境」や「生活環境」、最後に「環境啓発」を目標として掲げる</a:t>
            </a:r>
            <a:r>
              <a:rPr lang="ja-JP" altLang="en-US" sz="1400" dirty="0" smtClean="0"/>
              <a:t>ことが多数派であり、一般的</a:t>
            </a:r>
            <a:r>
              <a:rPr lang="ja-JP" altLang="en-US" sz="1400" dirty="0"/>
              <a:t>であることが判明しました。</a:t>
            </a:r>
            <a:endParaRPr lang="en-US" altLang="ja-JP" sz="1400" dirty="0"/>
          </a:p>
          <a:p>
            <a:pPr>
              <a:lnSpc>
                <a:spcPts val="1700"/>
              </a:lnSpc>
            </a:pPr>
            <a:r>
              <a:rPr lang="ja-JP" altLang="en-US" sz="1400" dirty="0" smtClean="0"/>
              <a:t>これは現在の環境情勢にも適合するものであり、当市</a:t>
            </a:r>
            <a:r>
              <a:rPr lang="ja-JP" altLang="en-US" sz="1400" dirty="0"/>
              <a:t>といたしましても、この考え方を採用し、下記のとおり基本目標を掲げ、施策取組を進めてまいりたいと考えております。</a:t>
            </a:r>
          </a:p>
        </p:txBody>
      </p:sp>
    </p:spTree>
    <p:extLst>
      <p:ext uri="{BB962C8B-B14F-4D97-AF65-F5344CB8AC3E}">
        <p14:creationId xmlns:p14="http://schemas.microsoft.com/office/powerpoint/2010/main" val="2026139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203</TotalTime>
  <Words>506</Words>
  <Application>Microsoft Office PowerPoint</Application>
  <PresentationFormat>A3 297x420 mm</PresentationFormat>
  <Paragraphs>33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Yu Gothic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n02234</dc:creator>
  <cp:lastModifiedBy>n02234</cp:lastModifiedBy>
  <cp:revision>20</cp:revision>
  <cp:lastPrinted>2022-08-16T06:11:24Z</cp:lastPrinted>
  <dcterms:created xsi:type="dcterms:W3CDTF">2022-08-12T08:24:06Z</dcterms:created>
  <dcterms:modified xsi:type="dcterms:W3CDTF">2022-08-16T06:14:14Z</dcterms:modified>
</cp:coreProperties>
</file>