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906000" cy="6858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00A6A2"/>
    <a:srgbClr val="FFE7E7"/>
    <a:srgbClr val="C5FFFE"/>
    <a:srgbClr val="5BFFFF"/>
    <a:srgbClr val="C9FFFF"/>
    <a:srgbClr val="00A6BA"/>
    <a:srgbClr val="C00000"/>
    <a:srgbClr val="FFCCFF"/>
    <a:srgbClr val="E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12" y="84"/>
      </p:cViewPr>
      <p:guideLst>
        <p:guide orient="horz" pos="2160"/>
        <p:guide pos="31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DDEB214-1931-4DA7-90B0-52AD5E5979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1D5D65-14BD-4355-8DF1-0EF7883150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3FD0F-0A5E-473B-B4A6-56FE3888401D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7BF964-1ADD-4EE2-B231-551113AECF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A6C6083-F454-4B91-9441-FCC1DFC348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24D1D-7406-4514-9A70-37F236882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4268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B6C62-7A71-4AAE-97D1-5F49F1103111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792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318F3-C3F2-465A-9DFE-537290EDD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859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8461-6955-46DE-9A2B-11629A1C531D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39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DA81-C90B-4186-AD92-ACFF383749ED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64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B6D4A-2749-43FA-9720-036115B169CF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85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C286-849C-4850-923D-40409C55E5E9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52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9622-81C6-40C6-AC6F-46ADB2051B55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30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66F1-9674-467F-88C5-C118D74AEBB6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46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B774-CE0B-4744-891F-5EDF3E8AB03F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79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C9C5-4FFD-4C34-AD86-345B2B059D57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99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E21B2-FF1B-48C1-A6AB-06ADC2A87F37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4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00E5-49E1-4AE5-B9D3-AA6D093B2488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45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BEC6-197C-42AC-B906-21985421F7F6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59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74A5-1746-4004-82A8-20CD76554293}" type="datetime1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6F73F-1BB7-4A24-BA42-19E2BEA55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23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64050" y="4742352"/>
            <a:ext cx="8200566" cy="1467892"/>
          </a:xfrm>
          <a:prstGeom prst="rect">
            <a:avLst/>
          </a:prstGeom>
          <a:solidFill>
            <a:srgbClr val="EBF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7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838" y="1979415"/>
            <a:ext cx="8723846" cy="264367"/>
          </a:xfrm>
          <a:prstGeom prst="rect">
            <a:avLst/>
          </a:prstGeom>
          <a:solidFill>
            <a:srgbClr val="004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7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EDB852D-3FA6-4BB4-829F-47FB5FE4E146}"/>
              </a:ext>
            </a:extLst>
          </p:cNvPr>
          <p:cNvSpPr/>
          <p:nvPr/>
        </p:nvSpPr>
        <p:spPr>
          <a:xfrm>
            <a:off x="2119609" y="1859903"/>
            <a:ext cx="1820814" cy="4442363"/>
          </a:xfrm>
          <a:prstGeom prst="rect">
            <a:avLst/>
          </a:prstGeom>
          <a:solidFill>
            <a:srgbClr val="FF8585">
              <a:alpha val="16863"/>
            </a:srgbClr>
          </a:solidFill>
          <a:ln>
            <a:solidFill>
              <a:srgbClr val="FF85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" name="角丸四角形 218"/>
          <p:cNvSpPr/>
          <p:nvPr/>
        </p:nvSpPr>
        <p:spPr>
          <a:xfrm>
            <a:off x="8868911" y="1251850"/>
            <a:ext cx="1011876" cy="336932"/>
          </a:xfrm>
          <a:prstGeom prst="roundRect">
            <a:avLst/>
          </a:prstGeom>
          <a:solidFill>
            <a:srgbClr val="E6EEAC"/>
          </a:solidFill>
          <a:ln w="38100">
            <a:solidFill>
              <a:srgbClr val="D9E4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2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令和５年度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7632" y="5228"/>
            <a:ext cx="8467167" cy="421674"/>
          </a:xfrm>
          <a:prstGeom prst="rect">
            <a:avLst/>
          </a:prstGeom>
          <a:gradFill flip="none" rotWithShape="1">
            <a:gsLst>
              <a:gs pos="84420">
                <a:srgbClr val="E3F1EF"/>
              </a:gs>
              <a:gs pos="71000">
                <a:srgbClr val="B6DBD5"/>
              </a:gs>
              <a:gs pos="100000">
                <a:schemeClr val="bg1"/>
              </a:gs>
              <a:gs pos="0">
                <a:srgbClr val="7DBFB4"/>
              </a:gs>
            </a:gsLst>
            <a:lin ang="0" scaled="1"/>
            <a:tileRect/>
          </a:gradFill>
          <a:ln>
            <a:noFill/>
          </a:ln>
        </p:spPr>
        <p:txBody>
          <a:bodyPr wrap="square" lIns="25918" tIns="25918" rIns="25918" bIns="25918" rtlCol="0" anchor="ctr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今後のスケジュール</a:t>
            </a:r>
            <a:endParaRPr kumimoji="1" lang="ja-JP" altLang="en-US" sz="2400" b="1" dirty="0">
              <a:solidFill>
                <a:schemeClr val="accent6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45640" y="14473"/>
            <a:ext cx="1134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gradFill flip="none" rotWithShape="1">
                  <a:gsLst>
                    <a:gs pos="100000">
                      <a:srgbClr val="D0E8E4"/>
                    </a:gs>
                    <a:gs pos="59000">
                      <a:srgbClr val="B6DBD5"/>
                    </a:gs>
                    <a:gs pos="0">
                      <a:srgbClr val="7DBFB4"/>
                    </a:gs>
                  </a:gsLst>
                  <a:lin ang="10800000" scaled="1"/>
                  <a:tileRect/>
                </a:gradFill>
                <a:latin typeface="Yu Gothic UI" panose="020B0500000000000000" pitchFamily="50" charset="-128"/>
                <a:ea typeface="Yu Gothic UI" panose="020B0500000000000000" pitchFamily="50" charset="-128"/>
              </a:rPr>
              <a:t>環境政策課</a:t>
            </a:r>
          </a:p>
        </p:txBody>
      </p:sp>
      <p:sp>
        <p:nvSpPr>
          <p:cNvPr id="204" name="正方形/長方形 203"/>
          <p:cNvSpPr/>
          <p:nvPr/>
        </p:nvSpPr>
        <p:spPr>
          <a:xfrm>
            <a:off x="197273" y="2494952"/>
            <a:ext cx="854665" cy="425793"/>
          </a:xfrm>
          <a:prstGeom prst="rect">
            <a:avLst/>
          </a:prstGeom>
          <a:solidFill>
            <a:srgbClr val="D2ECEE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環境審議会　（第</a:t>
            </a:r>
            <a:r>
              <a:rPr kumimoji="1"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</a:t>
            </a:r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回）</a:t>
            </a:r>
          </a:p>
        </p:txBody>
      </p:sp>
      <p:sp>
        <p:nvSpPr>
          <p:cNvPr id="216" name="角丸四角形 215"/>
          <p:cNvSpPr/>
          <p:nvPr/>
        </p:nvSpPr>
        <p:spPr>
          <a:xfrm>
            <a:off x="27899" y="1251850"/>
            <a:ext cx="8733284" cy="336932"/>
          </a:xfrm>
          <a:prstGeom prst="roundRect">
            <a:avLst/>
          </a:prstGeom>
          <a:solidFill>
            <a:srgbClr val="C6E7F0"/>
          </a:solidFill>
          <a:ln w="38100">
            <a:solidFill>
              <a:srgbClr val="A1D8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2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令　　和　　４　　年　　度</a:t>
            </a:r>
          </a:p>
        </p:txBody>
      </p:sp>
      <p:cxnSp>
        <p:nvCxnSpPr>
          <p:cNvPr id="80" name="直線コネクタ 79"/>
          <p:cNvCxnSpPr>
            <a:cxnSpLocks/>
          </p:cNvCxnSpPr>
          <p:nvPr/>
        </p:nvCxnSpPr>
        <p:spPr>
          <a:xfrm flipV="1">
            <a:off x="8765123" y="2996077"/>
            <a:ext cx="1011877" cy="3403"/>
          </a:xfrm>
          <a:prstGeom prst="line">
            <a:avLst/>
          </a:prstGeom>
          <a:ln w="762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正方形/長方形 85"/>
          <p:cNvSpPr/>
          <p:nvPr/>
        </p:nvSpPr>
        <p:spPr>
          <a:xfrm>
            <a:off x="9111615" y="2279192"/>
            <a:ext cx="402764" cy="2377396"/>
          </a:xfrm>
          <a:prstGeom prst="rect">
            <a:avLst/>
          </a:prstGeom>
          <a:solidFill>
            <a:schemeClr val="bg1"/>
          </a:solidFill>
          <a:ln w="38100">
            <a:solidFill>
              <a:srgbClr val="7DB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新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計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画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運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用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開</a:t>
            </a:r>
            <a:endParaRPr kumimoji="1" lang="en-US" altLang="ja-JP" sz="14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始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197426" y="2911782"/>
            <a:ext cx="854493" cy="721552"/>
          </a:xfrm>
          <a:prstGeom prst="rect">
            <a:avLst/>
          </a:prstGeom>
          <a:solidFill>
            <a:schemeClr val="bg1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105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骨子案に</a:t>
            </a:r>
            <a:endParaRPr kumimoji="1" lang="en-US" altLang="ja-JP" sz="105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ついて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2253070" y="2509013"/>
            <a:ext cx="1476000" cy="425793"/>
          </a:xfrm>
          <a:prstGeom prst="rect">
            <a:avLst/>
          </a:prstGeom>
          <a:solidFill>
            <a:srgbClr val="D2ECEE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環境審議会　</a:t>
            </a:r>
            <a:endParaRPr kumimoji="1" lang="en-US" altLang="ja-JP" sz="11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（第２回）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2253223" y="2925842"/>
            <a:ext cx="1476000" cy="702157"/>
          </a:xfrm>
          <a:prstGeom prst="rect">
            <a:avLst/>
          </a:prstGeom>
          <a:solidFill>
            <a:schemeClr val="bg1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1200" dirty="0">
              <a:solidFill>
                <a:srgbClr val="C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rgbClr val="C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計画案について</a:t>
            </a:r>
          </a:p>
        </p:txBody>
      </p:sp>
      <p:sp>
        <p:nvSpPr>
          <p:cNvPr id="109" name="正方形/長方形 108"/>
          <p:cNvSpPr/>
          <p:nvPr/>
        </p:nvSpPr>
        <p:spPr>
          <a:xfrm>
            <a:off x="4054864" y="2839906"/>
            <a:ext cx="1475359" cy="42579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パブリックコメント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5970054" y="2539228"/>
            <a:ext cx="854665" cy="425793"/>
          </a:xfrm>
          <a:prstGeom prst="rect">
            <a:avLst/>
          </a:prstGeom>
          <a:solidFill>
            <a:srgbClr val="D2ECEE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環境審議会　（第３回）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5970207" y="2956056"/>
            <a:ext cx="854493" cy="671943"/>
          </a:xfrm>
          <a:prstGeom prst="rect">
            <a:avLst/>
          </a:prstGeom>
          <a:solidFill>
            <a:schemeClr val="bg1"/>
          </a:solidFill>
          <a:ln w="28575">
            <a:solidFill>
              <a:srgbClr val="A6D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最終案に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ついて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76655" y="2017336"/>
            <a:ext cx="775439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8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23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日　　　　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10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　　　　　　 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12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日　　　　　　　　　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12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23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日              　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23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日    　　 　　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　　　　　　　　　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3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</a:p>
        </p:txBody>
      </p:sp>
      <p:sp>
        <p:nvSpPr>
          <p:cNvPr id="127" name="正方形/長方形 126"/>
          <p:cNvSpPr/>
          <p:nvPr/>
        </p:nvSpPr>
        <p:spPr>
          <a:xfrm>
            <a:off x="267457" y="4888967"/>
            <a:ext cx="1440000" cy="1008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骨子案について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lnSpc>
                <a:spcPts val="700"/>
              </a:lnSpc>
            </a:pP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主に基本目標、施策体系についてご意見を賜ります。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281028" y="4908607"/>
            <a:ext cx="1440000" cy="1008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rgbClr val="C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計画案について</a:t>
            </a:r>
            <a:endParaRPr kumimoji="1" lang="en-US" altLang="ja-JP" sz="1200" dirty="0">
              <a:solidFill>
                <a:srgbClr val="C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lnSpc>
                <a:spcPts val="800"/>
              </a:lnSpc>
            </a:pPr>
            <a:endParaRPr kumimoji="1" lang="en-US" altLang="ja-JP" sz="1200" dirty="0">
              <a:solidFill>
                <a:srgbClr val="C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rgbClr val="C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パブリックコメント</a:t>
            </a:r>
            <a:r>
              <a:rPr kumimoji="1" lang="ja-JP" altLang="en-US" sz="1200">
                <a:solidFill>
                  <a:srgbClr val="C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にかける計画案</a:t>
            </a:r>
            <a:r>
              <a:rPr kumimoji="1" lang="ja-JP" altLang="en-US" sz="1200" dirty="0">
                <a:solidFill>
                  <a:srgbClr val="C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についてご意見を賜ります。</a:t>
            </a:r>
          </a:p>
        </p:txBody>
      </p:sp>
      <p:sp>
        <p:nvSpPr>
          <p:cNvPr id="224" name="角丸四角形 223"/>
          <p:cNvSpPr>
            <a:spLocks noChangeAspect="1"/>
          </p:cNvSpPr>
          <p:nvPr/>
        </p:nvSpPr>
        <p:spPr>
          <a:xfrm>
            <a:off x="201280" y="4871044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１</a:t>
            </a:r>
          </a:p>
        </p:txBody>
      </p:sp>
      <p:sp>
        <p:nvSpPr>
          <p:cNvPr id="151" name="角丸四角形 150"/>
          <p:cNvSpPr>
            <a:spLocks noChangeAspect="1"/>
          </p:cNvSpPr>
          <p:nvPr/>
        </p:nvSpPr>
        <p:spPr>
          <a:xfrm>
            <a:off x="224392" y="2919913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１</a:t>
            </a:r>
          </a:p>
        </p:txBody>
      </p:sp>
      <p:sp>
        <p:nvSpPr>
          <p:cNvPr id="152" name="角丸四角形 151"/>
          <p:cNvSpPr>
            <a:spLocks noChangeAspect="1"/>
          </p:cNvSpPr>
          <p:nvPr/>
        </p:nvSpPr>
        <p:spPr>
          <a:xfrm>
            <a:off x="2242160" y="4890684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２</a:t>
            </a:r>
          </a:p>
        </p:txBody>
      </p:sp>
      <p:sp>
        <p:nvSpPr>
          <p:cNvPr id="42" name="角丸四角形 41"/>
          <p:cNvSpPr>
            <a:spLocks noChangeAspect="1"/>
          </p:cNvSpPr>
          <p:nvPr/>
        </p:nvSpPr>
        <p:spPr>
          <a:xfrm>
            <a:off x="2273377" y="2939553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２</a:t>
            </a:r>
          </a:p>
        </p:txBody>
      </p:sp>
      <p:sp>
        <p:nvSpPr>
          <p:cNvPr id="44" name="角丸四角形 43"/>
          <p:cNvSpPr>
            <a:spLocks noChangeAspect="1"/>
          </p:cNvSpPr>
          <p:nvPr/>
        </p:nvSpPr>
        <p:spPr>
          <a:xfrm>
            <a:off x="4067077" y="2685122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３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5970913" y="4890137"/>
            <a:ext cx="1440000" cy="1008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最終案の審議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lnSpc>
                <a:spcPts val="800"/>
              </a:lnSpc>
            </a:pP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最終案についてご意見を賜ります。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46" name="角丸四角形 45"/>
          <p:cNvSpPr>
            <a:spLocks noChangeAspect="1"/>
          </p:cNvSpPr>
          <p:nvPr/>
        </p:nvSpPr>
        <p:spPr>
          <a:xfrm>
            <a:off x="5875118" y="4864228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４</a:t>
            </a:r>
          </a:p>
        </p:txBody>
      </p:sp>
      <p:sp>
        <p:nvSpPr>
          <p:cNvPr id="47" name="角丸四角形 46"/>
          <p:cNvSpPr>
            <a:spLocks noChangeAspect="1"/>
          </p:cNvSpPr>
          <p:nvPr/>
        </p:nvSpPr>
        <p:spPr>
          <a:xfrm>
            <a:off x="5993949" y="2975778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４</a:t>
            </a:r>
          </a:p>
        </p:txBody>
      </p:sp>
      <p:sp>
        <p:nvSpPr>
          <p:cNvPr id="5" name="矢印: 左右 4">
            <a:extLst>
              <a:ext uri="{FF2B5EF4-FFF2-40B4-BE49-F238E27FC236}">
                <a16:creationId xmlns:a16="http://schemas.microsoft.com/office/drawing/2014/main" id="{842A8329-D705-4E57-93EF-3876204724DC}"/>
              </a:ext>
            </a:extLst>
          </p:cNvPr>
          <p:cNvSpPr/>
          <p:nvPr/>
        </p:nvSpPr>
        <p:spPr>
          <a:xfrm>
            <a:off x="4146751" y="3151832"/>
            <a:ext cx="1390667" cy="241452"/>
          </a:xfrm>
          <a:prstGeom prst="left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831" tIns="32915" rIns="65831" bIns="329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970"/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37D97F46-1DFD-48EC-A0EE-F260AB978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1123" y="3627999"/>
            <a:ext cx="402765" cy="620980"/>
          </a:xfrm>
          <a:prstGeom prst="rect">
            <a:avLst/>
          </a:prstGeom>
        </p:spPr>
      </p:pic>
      <p:sp>
        <p:nvSpPr>
          <p:cNvPr id="118" name="正方形/長方形 117"/>
          <p:cNvSpPr/>
          <p:nvPr/>
        </p:nvSpPr>
        <p:spPr>
          <a:xfrm>
            <a:off x="8375142" y="2598784"/>
            <a:ext cx="380542" cy="852898"/>
          </a:xfrm>
          <a:prstGeom prst="rect">
            <a:avLst/>
          </a:prstGeom>
          <a:solidFill>
            <a:srgbClr val="00A6A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公表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C7CFB01-4972-4745-AE4D-DE699BB8A1DA}"/>
              </a:ext>
            </a:extLst>
          </p:cNvPr>
          <p:cNvSpPr txBox="1"/>
          <p:nvPr/>
        </p:nvSpPr>
        <p:spPr>
          <a:xfrm>
            <a:off x="1390101" y="2321423"/>
            <a:ext cx="391501" cy="22929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骨子案・取組集への意見聴取</a:t>
            </a: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C7605A60-8116-406E-9799-D01BB1FF46CF}"/>
              </a:ext>
            </a:extLst>
          </p:cNvPr>
          <p:cNvSpPr/>
          <p:nvPr/>
        </p:nvSpPr>
        <p:spPr>
          <a:xfrm>
            <a:off x="7209114" y="2806725"/>
            <a:ext cx="1096557" cy="4818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831" tIns="32915" rIns="65831" bIns="329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橿原市議会への報告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08B50737-C84A-4FE9-9680-3798F2817766}"/>
              </a:ext>
            </a:extLst>
          </p:cNvPr>
          <p:cNvSpPr/>
          <p:nvPr/>
        </p:nvSpPr>
        <p:spPr>
          <a:xfrm>
            <a:off x="4251333" y="4890137"/>
            <a:ext cx="1440000" cy="1008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パブリックコメント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lnSpc>
                <a:spcPts val="800"/>
              </a:lnSpc>
            </a:pP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１カ月間程度、広く市民の意見を募集します。</a:t>
            </a:r>
          </a:p>
        </p:txBody>
      </p:sp>
      <p:sp>
        <p:nvSpPr>
          <p:cNvPr id="55" name="角丸四角形 42">
            <a:extLst>
              <a:ext uri="{FF2B5EF4-FFF2-40B4-BE49-F238E27FC236}">
                <a16:creationId xmlns:a16="http://schemas.microsoft.com/office/drawing/2014/main" id="{E6309B1D-A10D-4746-A68F-8B9AAE2A5603}"/>
              </a:ext>
            </a:extLst>
          </p:cNvPr>
          <p:cNvSpPr>
            <a:spLocks noChangeAspect="1"/>
          </p:cNvSpPr>
          <p:nvPr/>
        </p:nvSpPr>
        <p:spPr>
          <a:xfrm>
            <a:off x="4185352" y="4871375"/>
            <a:ext cx="279259" cy="16700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３</a:t>
            </a: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531AA25E-6C8A-40CA-A704-01C5792F11A1}"/>
              </a:ext>
            </a:extLst>
          </p:cNvPr>
          <p:cNvSpPr/>
          <p:nvPr/>
        </p:nvSpPr>
        <p:spPr>
          <a:xfrm>
            <a:off x="2465414" y="3957604"/>
            <a:ext cx="1603113" cy="35548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831" tIns="32915" rIns="65831" bIns="3291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橿原市議会への報告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36D0141-97CD-4CF4-A196-4010506D82CF}"/>
              </a:ext>
            </a:extLst>
          </p:cNvPr>
          <p:cNvCxnSpPr>
            <a:cxnSpLocks/>
          </p:cNvCxnSpPr>
          <p:nvPr/>
        </p:nvCxnSpPr>
        <p:spPr>
          <a:xfrm>
            <a:off x="129000" y="951411"/>
            <a:ext cx="9648000" cy="0"/>
          </a:xfrm>
          <a:prstGeom prst="line">
            <a:avLst/>
          </a:prstGeom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84">
            <a:extLst>
              <a:ext uri="{FF2B5EF4-FFF2-40B4-BE49-F238E27FC236}">
                <a16:creationId xmlns:a16="http://schemas.microsoft.com/office/drawing/2014/main" id="{29587D9E-A326-4D38-B8D2-22BC8B42A441}"/>
              </a:ext>
            </a:extLst>
          </p:cNvPr>
          <p:cNvSpPr txBox="1">
            <a:spLocks noChangeAspect="1"/>
          </p:cNvSpPr>
          <p:nvPr/>
        </p:nvSpPr>
        <p:spPr>
          <a:xfrm>
            <a:off x="96525" y="557020"/>
            <a:ext cx="3164862" cy="41141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800" b="1" dirty="0">
                <a:solidFill>
                  <a:srgbClr val="292929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1.</a:t>
            </a:r>
            <a:r>
              <a:rPr kumimoji="1" lang="ja-JP" altLang="en-US" sz="1800" b="1" dirty="0">
                <a:solidFill>
                  <a:srgbClr val="292929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スケジュール</a:t>
            </a: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9C641E0A-A18B-4A0C-BE57-B025FA615399}"/>
              </a:ext>
            </a:extLst>
          </p:cNvPr>
          <p:cNvCxnSpPr>
            <a:cxnSpLocks/>
          </p:cNvCxnSpPr>
          <p:nvPr/>
        </p:nvCxnSpPr>
        <p:spPr>
          <a:xfrm>
            <a:off x="129000" y="905081"/>
            <a:ext cx="9648000" cy="0"/>
          </a:xfrm>
          <a:prstGeom prst="line">
            <a:avLst/>
          </a:prstGeom>
          <a:ln w="28575">
            <a:solidFill>
              <a:srgbClr val="B2D8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08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36D0141-97CD-4CF4-A196-4010506D82CF}"/>
              </a:ext>
            </a:extLst>
          </p:cNvPr>
          <p:cNvCxnSpPr>
            <a:cxnSpLocks/>
          </p:cNvCxnSpPr>
          <p:nvPr/>
        </p:nvCxnSpPr>
        <p:spPr>
          <a:xfrm>
            <a:off x="129000" y="537368"/>
            <a:ext cx="9648000" cy="0"/>
          </a:xfrm>
          <a:prstGeom prst="line">
            <a:avLst/>
          </a:prstGeom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84">
            <a:extLst>
              <a:ext uri="{FF2B5EF4-FFF2-40B4-BE49-F238E27FC236}">
                <a16:creationId xmlns:a16="http://schemas.microsoft.com/office/drawing/2014/main" id="{29587D9E-A326-4D38-B8D2-22BC8B42A441}"/>
              </a:ext>
            </a:extLst>
          </p:cNvPr>
          <p:cNvSpPr txBox="1">
            <a:spLocks noChangeAspect="1"/>
          </p:cNvSpPr>
          <p:nvPr/>
        </p:nvSpPr>
        <p:spPr>
          <a:xfrm>
            <a:off x="109949" y="79622"/>
            <a:ext cx="3164862" cy="41141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800" b="1" dirty="0">
                <a:solidFill>
                  <a:srgbClr val="292929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2.</a:t>
            </a:r>
            <a:r>
              <a:rPr kumimoji="1" lang="ja-JP" altLang="en-US" sz="1800" b="1" dirty="0">
                <a:solidFill>
                  <a:srgbClr val="292929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パブリックコメント</a:t>
            </a: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9C641E0A-A18B-4A0C-BE57-B025FA615399}"/>
              </a:ext>
            </a:extLst>
          </p:cNvPr>
          <p:cNvCxnSpPr>
            <a:cxnSpLocks/>
          </p:cNvCxnSpPr>
          <p:nvPr/>
        </p:nvCxnSpPr>
        <p:spPr>
          <a:xfrm>
            <a:off x="129000" y="491038"/>
            <a:ext cx="9648000" cy="0"/>
          </a:xfrm>
          <a:prstGeom prst="line">
            <a:avLst/>
          </a:prstGeom>
          <a:ln w="28575">
            <a:solidFill>
              <a:srgbClr val="B2D8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6A252A6-5EF5-4341-A14F-D7D6E9830223}"/>
              </a:ext>
            </a:extLst>
          </p:cNvPr>
          <p:cNvSpPr txBox="1"/>
          <p:nvPr/>
        </p:nvSpPr>
        <p:spPr>
          <a:xfrm>
            <a:off x="1726194" y="1848880"/>
            <a:ext cx="3478944" cy="785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令和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4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年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12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23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日（金）から</a:t>
            </a:r>
            <a:endParaRPr kumimoji="1" lang="en-US" altLang="ja-JP" sz="16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令和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5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年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1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月</a:t>
            </a:r>
            <a:r>
              <a:rPr kumimoji="1"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23</a:t>
            </a:r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日（月）まで</a:t>
            </a:r>
            <a:endParaRPr kumimoji="1" lang="en-US" altLang="ja-JP" sz="16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BABA8E4-4689-421A-9185-4D946FD410BF}"/>
              </a:ext>
            </a:extLst>
          </p:cNvPr>
          <p:cNvSpPr/>
          <p:nvPr/>
        </p:nvSpPr>
        <p:spPr>
          <a:xfrm>
            <a:off x="230919" y="1898723"/>
            <a:ext cx="1460245" cy="336550"/>
          </a:xfrm>
          <a:prstGeom prst="rect">
            <a:avLst/>
          </a:prstGeom>
          <a:solidFill>
            <a:srgbClr val="4587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意見募集期間</a:t>
            </a:r>
          </a:p>
        </p:txBody>
      </p:sp>
      <p:sp>
        <p:nvSpPr>
          <p:cNvPr id="50" name="テキスト ボックス 12">
            <a:extLst>
              <a:ext uri="{FF2B5EF4-FFF2-40B4-BE49-F238E27FC236}">
                <a16:creationId xmlns:a16="http://schemas.microsoft.com/office/drawing/2014/main" id="{4D35640C-ECDD-4F26-85C3-46C60ECEB815}"/>
              </a:ext>
            </a:extLst>
          </p:cNvPr>
          <p:cNvSpPr txBox="1"/>
          <p:nvPr/>
        </p:nvSpPr>
        <p:spPr>
          <a:xfrm>
            <a:off x="1594348" y="2740668"/>
            <a:ext cx="3924300" cy="393696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分庁舎（ミグランス）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階ロビー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本庁舎北館</a:t>
            </a:r>
            <a:r>
              <a:rPr lang="en-US" altLang="ja-JP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かしはらナビプラザ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階受付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保健福祉センター北館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階ロビー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かしはら万葉ホール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階ロビー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ja-JP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中央公民館</a:t>
            </a:r>
            <a:r>
              <a:rPr lang="en-US" altLang="ja-JP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</a:t>
            </a:r>
            <a:endParaRPr lang="en-US" altLang="ja-JP" sz="1600" kern="100" dirty="0"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クリーンセンターかしはら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階ホール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リサイクル館かしはら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階ロビー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橿原市浄化センター</a:t>
            </a:r>
            <a:r>
              <a:rPr lang="en-US" alt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階ホール</a:t>
            </a:r>
            <a:endParaRPr lang="en-US" alt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  <a:p>
            <a:pPr marL="133350" indent="-133350" algn="just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市ホームページ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 </a:t>
            </a:r>
            <a:endParaRPr lang="ja-JP" sz="16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F17A606-8152-4707-A123-3B008F5EC92B}"/>
              </a:ext>
            </a:extLst>
          </p:cNvPr>
          <p:cNvSpPr/>
          <p:nvPr/>
        </p:nvSpPr>
        <p:spPr>
          <a:xfrm>
            <a:off x="213403" y="2804404"/>
            <a:ext cx="1495275" cy="336550"/>
          </a:xfrm>
          <a:prstGeom prst="rect">
            <a:avLst/>
          </a:prstGeom>
          <a:solidFill>
            <a:srgbClr val="4587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資料閲覧場所</a:t>
            </a:r>
            <a:endParaRPr lang="ja-JP" sz="14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F966579-D164-4870-9CEC-D8B5A881E7F6}"/>
              </a:ext>
            </a:extLst>
          </p:cNvPr>
          <p:cNvSpPr txBox="1"/>
          <p:nvPr/>
        </p:nvSpPr>
        <p:spPr>
          <a:xfrm>
            <a:off x="1692380" y="923616"/>
            <a:ext cx="7864793" cy="1114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市内に在住する方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、</a:t>
            </a:r>
            <a:r>
              <a:rPr lang="ja-JP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市外の方で、市内に在勤・在学する方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、</a:t>
            </a:r>
            <a:r>
              <a:rPr lang="ja-JP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市内に事務所または事業所を有する個人及び法人その他の団体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、</a:t>
            </a:r>
            <a:r>
              <a:rPr lang="ja-JP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市税の納税義務者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、</a:t>
            </a:r>
            <a:r>
              <a:rPr lang="ja-JP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本計画（案）に利害関係を有する個人及び法人その他の団体</a:t>
            </a:r>
          </a:p>
          <a:p>
            <a:pPr>
              <a:lnSpc>
                <a:spcPct val="150000"/>
              </a:lnSpc>
            </a:pPr>
            <a:endParaRPr kumimoji="1" lang="en-US" altLang="ja-JP" sz="14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2DA79517-6D07-4DC9-97A4-A0A3637748F8}"/>
              </a:ext>
            </a:extLst>
          </p:cNvPr>
          <p:cNvSpPr/>
          <p:nvPr/>
        </p:nvSpPr>
        <p:spPr>
          <a:xfrm>
            <a:off x="197105" y="939979"/>
            <a:ext cx="1460245" cy="336550"/>
          </a:xfrm>
          <a:prstGeom prst="rect">
            <a:avLst/>
          </a:prstGeom>
          <a:solidFill>
            <a:srgbClr val="4587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rPr>
              <a:t>対象者</a:t>
            </a:r>
            <a:endParaRPr lang="ja-JP" sz="1400" kern="100" dirty="0">
              <a:effectLst/>
              <a:latin typeface="Yu Gothic UI" panose="020B0500000000000000" pitchFamily="50" charset="-128"/>
              <a:ea typeface="Yu Gothic UI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6CBDAC5-8554-4317-A4CF-5E575717711A}"/>
              </a:ext>
            </a:extLst>
          </p:cNvPr>
          <p:cNvSpPr txBox="1"/>
          <p:nvPr/>
        </p:nvSpPr>
        <p:spPr>
          <a:xfrm>
            <a:off x="6010275" y="1750234"/>
            <a:ext cx="3190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↓パブリックコメントの実施要領（イメージ）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C9C86DD-96E4-419A-8B34-FE94C5E47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712" y="2152963"/>
            <a:ext cx="3348000" cy="43214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1121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1604</TotalTime>
  <Words>375</Words>
  <Application>Microsoft Office PowerPoint</Application>
  <PresentationFormat>A4 210 x 297 mm</PresentationFormat>
  <Paragraphs>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Yu Gothic UI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n01846</dc:creator>
  <cp:lastModifiedBy>n02234</cp:lastModifiedBy>
  <cp:revision>206</cp:revision>
  <cp:lastPrinted>2022-12-27T00:40:31Z</cp:lastPrinted>
  <dcterms:created xsi:type="dcterms:W3CDTF">2022-07-14T09:11:17Z</dcterms:created>
  <dcterms:modified xsi:type="dcterms:W3CDTF">2022-12-27T00:41:40Z</dcterms:modified>
</cp:coreProperties>
</file>